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4"/>
  </p:notesMasterIdLst>
  <p:sldIdLst>
    <p:sldId id="511" r:id="rId2"/>
    <p:sldId id="463" r:id="rId3"/>
    <p:sldId id="512" r:id="rId4"/>
    <p:sldId id="513" r:id="rId5"/>
    <p:sldId id="514" r:id="rId6"/>
    <p:sldId id="515" r:id="rId7"/>
    <p:sldId id="516" r:id="rId8"/>
    <p:sldId id="517" r:id="rId9"/>
    <p:sldId id="518" r:id="rId10"/>
    <p:sldId id="519" r:id="rId11"/>
    <p:sldId id="520" r:id="rId12"/>
    <p:sldId id="521" r:id="rId13"/>
    <p:sldId id="522" r:id="rId14"/>
    <p:sldId id="523" r:id="rId15"/>
    <p:sldId id="524" r:id="rId16"/>
    <p:sldId id="525" r:id="rId17"/>
    <p:sldId id="477" r:id="rId18"/>
    <p:sldId id="399" r:id="rId19"/>
    <p:sldId id="409" r:id="rId20"/>
    <p:sldId id="481" r:id="rId21"/>
    <p:sldId id="482" r:id="rId22"/>
    <p:sldId id="50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356237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oyuztechnologies/HPC_Training/blob/master/Day%2010/Exercise_Routing/webapp/manifest.json" TargetMode="External"/><Relationship Id="rId7"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10/Exercise_Routing/webapp/view/Empty.view.xml" TargetMode="External"/><Relationship Id="rId5" Type="http://schemas.openxmlformats.org/officeDocument/2006/relationships/hyperlink" Target="https://github.com/soyuztechnologies/HPC_Training/blob/master/Day%2010/Exercise_Routing/webapp/controller/View1.controller.js" TargetMode="External"/><Relationship Id="rId4" Type="http://schemas.openxmlformats.org/officeDocument/2006/relationships/hyperlink" Target="https://github.com/soyuztechnologies/HPC_Training/blob/master/Day%2010/Exercise_Routing/webapp/Component.j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10/Exercise_RouteMatchHandler/webapp/manifest.json" TargetMode="External"/><Relationship Id="rId5" Type="http://schemas.openxmlformats.org/officeDocument/2006/relationships/hyperlink" Target="https://github.com/soyuztechnologies/HPC_Training/blob/master/Day%2010/Exercise_RouteMatchHandler/webapp/controller/View2.controller.js" TargetMode="External"/><Relationship Id="rId4" Type="http://schemas.openxmlformats.org/officeDocument/2006/relationships/hyperlink" Target="https://github.com/soyuztechnologies/HPC_Training/blob/master/Day%2010/Exercise_RouteMatchHandler/webapp/controller/View1.controller.j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oyuztechnologies/HPC_Training/blob/master/Day%2010/Exercise_MobileTable%26Messages/webapp/view/View2.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hyperlink" Target="https://github.com/soyuztechnologies/HPC_Training/blob/master/Day%2010/Exercise_MobileTable%26Messages/webapp/controller/View2.controller.j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eg"/><Relationship Id="rId7" Type="http://schemas.openxmlformats.org/officeDocument/2006/relationships/image" Target="../media/image28.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7.tiff"/><Relationship Id="rId5" Type="http://schemas.openxmlformats.org/officeDocument/2006/relationships/image" Target="../media/image26.tiff"/><Relationship Id="rId10" Type="http://schemas.openxmlformats.org/officeDocument/2006/relationships/image" Target="../media/image2.png"/><Relationship Id="rId4" Type="http://schemas.openxmlformats.org/officeDocument/2006/relationships/image" Target="../media/image25.tiff"/><Relationship Id="rId9" Type="http://schemas.openxmlformats.org/officeDocument/2006/relationships/hyperlink" Target="https://anubhavtrainings.com/"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0.jpg"/><Relationship Id="rId7" Type="http://schemas.openxmlformats.org/officeDocument/2006/relationships/image" Target="../media/image3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hyperlink" Target="https://github.com/soyuztechnologies/HPC_Training/blob/master/Day%2010/Exercise_IconTab/webapp/view/View2.view.x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hyperlink" Target="https://github.com/soyuztechnologies/HPC_Training/blob/master/Day%2010/Exercise_DropDown/webapp/view/View2.view.x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hyperlink" Target="https://github.com/soyuztechnologies/HPC_Training/blob/master/Day%2010/Exercise_MasterDetail/webapp/Component.js" TargetMode="External"/><Relationship Id="rId4" Type="http://schemas.openxmlformats.org/officeDocument/2006/relationships/hyperlink" Target="https://github.com/soyuztechnologies/HPC_Training/blob/master/Day%2010/Exercise_MasterDetail/webapp/view/App.view.xml"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8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altLang="en-US" sz="3600" b="0" i="0" u="none" strike="noStrike" cap="none" normalizeH="0" baseline="0" dirty="0">
                <a:ln>
                  <a:noFill/>
                </a:ln>
                <a:solidFill>
                  <a:srgbClr val="32363A"/>
                </a:solidFill>
                <a:effectLst/>
                <a:latin typeface="Cooper Black" panose="0208090404030B020404" pitchFamily="18" charset="0"/>
              </a:rPr>
              <a:t>Routing Configuration</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is defined in manifest.json file. It is defined under the “sap.ui5” section.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consists of routes, targets, config, and owner.</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6D0F419F-52F7-43CC-B496-EC26B222A598}"/>
              </a:ext>
            </a:extLst>
          </p:cNvPr>
          <p:cNvSpPr/>
          <p:nvPr/>
        </p:nvSpPr>
        <p:spPr>
          <a:xfrm>
            <a:off x="3241045" y="1493693"/>
            <a:ext cx="2599767" cy="4464496"/>
          </a:xfrm>
          <a:prstGeom prst="rect">
            <a:avLst/>
          </a:prstGeom>
          <a:gradFill flip="none" rotWithShape="1">
            <a:gsLst>
              <a:gs pos="1200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5D98FA96-6159-4176-8A3D-336D57286A71}"/>
              </a:ext>
            </a:extLst>
          </p:cNvPr>
          <p:cNvSpPr/>
          <p:nvPr/>
        </p:nvSpPr>
        <p:spPr>
          <a:xfrm>
            <a:off x="6325144" y="1491864"/>
            <a:ext cx="2599767" cy="4464496"/>
          </a:xfrm>
          <a:prstGeom prst="rect">
            <a:avLst/>
          </a:prstGeom>
          <a:gradFill flip="none" rotWithShape="1">
            <a:gsLst>
              <a:gs pos="12000">
                <a:schemeClr val="accent3"/>
              </a:gs>
              <a:gs pos="100000">
                <a:schemeClr val="accent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A0EFB9EB-761F-44ED-A4AA-A347E4FA5ADE}"/>
              </a:ext>
            </a:extLst>
          </p:cNvPr>
          <p:cNvSpPr txBox="1"/>
          <p:nvPr/>
        </p:nvSpPr>
        <p:spPr>
          <a:xfrm>
            <a:off x="3452835" y="2161593"/>
            <a:ext cx="2304258" cy="2862322"/>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global router configuration and default values that apply for all routes and targets. We define the router class that we want to use and where our views are located in the app.</a:t>
            </a:r>
            <a:endParaRPr lang="en-US" kern="0" dirty="0">
              <a:solidFill>
                <a:schemeClr val="bg1"/>
              </a:solidFill>
              <a:latin typeface="Calibri (Body)"/>
              <a:cs typeface="Arial" pitchFamily="34" charset="0"/>
            </a:endParaRPr>
          </a:p>
        </p:txBody>
      </p:sp>
      <p:sp>
        <p:nvSpPr>
          <p:cNvPr id="10" name="TextBox 9">
            <a:extLst>
              <a:ext uri="{FF2B5EF4-FFF2-40B4-BE49-F238E27FC236}">
                <a16:creationId xmlns:a16="http://schemas.microsoft.com/office/drawing/2014/main" id="{8834EA3F-E187-41DD-BC18-604092472438}"/>
              </a:ext>
            </a:extLst>
          </p:cNvPr>
          <p:cNvSpPr txBox="1"/>
          <p:nvPr/>
        </p:nvSpPr>
        <p:spPr>
          <a:xfrm>
            <a:off x="3331016"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config</a:t>
            </a:r>
            <a:endParaRPr lang="en-US" sz="1800" b="1" kern="0" dirty="0">
              <a:solidFill>
                <a:schemeClr val="bg1"/>
              </a:solidFill>
              <a:latin typeface="Calibri (Body)"/>
              <a:cs typeface="Arial" pitchFamily="34" charset="0"/>
            </a:endParaRPr>
          </a:p>
        </p:txBody>
      </p:sp>
      <p:sp>
        <p:nvSpPr>
          <p:cNvPr id="11" name="TextBox 10">
            <a:extLst>
              <a:ext uri="{FF2B5EF4-FFF2-40B4-BE49-F238E27FC236}">
                <a16:creationId xmlns:a16="http://schemas.microsoft.com/office/drawing/2014/main" id="{71BB0E66-E091-498F-A345-89A585FF2041}"/>
              </a:ext>
            </a:extLst>
          </p:cNvPr>
          <p:cNvSpPr txBox="1"/>
          <p:nvPr/>
        </p:nvSpPr>
        <p:spPr>
          <a:xfrm>
            <a:off x="6502711" y="2246784"/>
            <a:ext cx="2304258" cy="2585323"/>
          </a:xfrm>
          <a:prstGeom prst="rect">
            <a:avLst/>
          </a:prstGeom>
          <a:noFill/>
        </p:spPr>
        <p:txBody>
          <a:bodyPr wrap="square" rtlCol="0">
            <a:spAutoFit/>
          </a:bodyPr>
          <a:lstStyle/>
          <a:p>
            <a:pPr algn="just"/>
            <a:r>
              <a:rPr lang="en-US" b="0" i="0" dirty="0">
                <a:solidFill>
                  <a:schemeClr val="bg1"/>
                </a:solidFill>
                <a:effectLst/>
                <a:latin typeface="Calibri (Body)"/>
              </a:rPr>
              <a:t>Each route defines a name, a pattern, and one or more targets to navigate to when the route has been hit.</a:t>
            </a:r>
          </a:p>
          <a:p>
            <a:r>
              <a:rPr lang="en-US" kern="0" dirty="0">
                <a:solidFill>
                  <a:schemeClr val="bg1"/>
                </a:solidFill>
                <a:latin typeface="Calibri (Body)"/>
                <a:cs typeface="Arial" pitchFamily="34" charset="0"/>
              </a:rPr>
              <a:t>Three subsections :-</a:t>
            </a:r>
          </a:p>
          <a:p>
            <a:r>
              <a:rPr lang="en-US" kern="0" dirty="0">
                <a:solidFill>
                  <a:schemeClr val="bg1"/>
                </a:solidFill>
                <a:latin typeface="Calibri (Body)"/>
                <a:cs typeface="Arial" pitchFamily="34" charset="0"/>
              </a:rPr>
              <a:t> 1. pattern</a:t>
            </a:r>
          </a:p>
          <a:p>
            <a:r>
              <a:rPr lang="en-US" kern="0" dirty="0">
                <a:solidFill>
                  <a:schemeClr val="bg1"/>
                </a:solidFill>
                <a:latin typeface="Calibri (Body)"/>
                <a:cs typeface="Arial" pitchFamily="34" charset="0"/>
              </a:rPr>
              <a:t> 2. name</a:t>
            </a:r>
          </a:p>
          <a:p>
            <a:r>
              <a:rPr lang="en-US" kern="0" dirty="0">
                <a:solidFill>
                  <a:schemeClr val="bg1"/>
                </a:solidFill>
                <a:latin typeface="Calibri (Body)"/>
                <a:cs typeface="Arial" pitchFamily="34" charset="0"/>
              </a:rPr>
              <a:t> 3. target</a:t>
            </a:r>
          </a:p>
        </p:txBody>
      </p:sp>
      <p:sp>
        <p:nvSpPr>
          <p:cNvPr id="12" name="TextBox 11">
            <a:extLst>
              <a:ext uri="{FF2B5EF4-FFF2-40B4-BE49-F238E27FC236}">
                <a16:creationId xmlns:a16="http://schemas.microsoft.com/office/drawing/2014/main" id="{40B1FEAC-E6DC-4DF9-8363-4D9DC6EAC257}"/>
              </a:ext>
            </a:extLst>
          </p:cNvPr>
          <p:cNvSpPr txBox="1"/>
          <p:nvPr/>
        </p:nvSpPr>
        <p:spPr>
          <a:xfrm>
            <a:off x="6540761"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routes</a:t>
            </a:r>
            <a:endParaRPr lang="en-US" sz="1800" b="1" kern="0" dirty="0">
              <a:solidFill>
                <a:schemeClr val="bg1"/>
              </a:solidFill>
              <a:latin typeface="Calibri (Body)"/>
              <a:cs typeface="Arial" pitchFamily="34" charset="0"/>
            </a:endParaRPr>
          </a:p>
        </p:txBody>
      </p:sp>
      <p:sp>
        <p:nvSpPr>
          <p:cNvPr id="13" name="Oval 12">
            <a:extLst>
              <a:ext uri="{FF2B5EF4-FFF2-40B4-BE49-F238E27FC236}">
                <a16:creationId xmlns:a16="http://schemas.microsoft.com/office/drawing/2014/main" id="{D3767709-08AA-438A-BCA3-24A2D9C66DF2}"/>
              </a:ext>
            </a:extLst>
          </p:cNvPr>
          <p:cNvSpPr/>
          <p:nvPr/>
        </p:nvSpPr>
        <p:spPr>
          <a:xfrm>
            <a:off x="4490534"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Oval 13">
            <a:extLst>
              <a:ext uri="{FF2B5EF4-FFF2-40B4-BE49-F238E27FC236}">
                <a16:creationId xmlns:a16="http://schemas.microsoft.com/office/drawing/2014/main" id="{999E6302-DE9F-4181-9D9E-0117DA13CA74}"/>
              </a:ext>
            </a:extLst>
          </p:cNvPr>
          <p:cNvSpPr/>
          <p:nvPr/>
        </p:nvSpPr>
        <p:spPr>
          <a:xfrm>
            <a:off x="461235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Oval 14">
            <a:extLst>
              <a:ext uri="{FF2B5EF4-FFF2-40B4-BE49-F238E27FC236}">
                <a16:creationId xmlns:a16="http://schemas.microsoft.com/office/drawing/2014/main" id="{F0377FEC-A619-47FC-BAD3-FAF64DB4DEAB}"/>
              </a:ext>
            </a:extLst>
          </p:cNvPr>
          <p:cNvSpPr/>
          <p:nvPr/>
        </p:nvSpPr>
        <p:spPr>
          <a:xfrm>
            <a:off x="4734171"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Oval 15">
            <a:extLst>
              <a:ext uri="{FF2B5EF4-FFF2-40B4-BE49-F238E27FC236}">
                <a16:creationId xmlns:a16="http://schemas.microsoft.com/office/drawing/2014/main" id="{C028D857-2783-4705-9E10-5451C0E9710C}"/>
              </a:ext>
            </a:extLst>
          </p:cNvPr>
          <p:cNvSpPr/>
          <p:nvPr/>
        </p:nvSpPr>
        <p:spPr>
          <a:xfrm>
            <a:off x="745636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Oval 16">
            <a:extLst>
              <a:ext uri="{FF2B5EF4-FFF2-40B4-BE49-F238E27FC236}">
                <a16:creationId xmlns:a16="http://schemas.microsoft.com/office/drawing/2014/main" id="{8125ABFB-036D-492E-A4BF-38AD5FA17840}"/>
              </a:ext>
            </a:extLst>
          </p:cNvPr>
          <p:cNvSpPr/>
          <p:nvPr/>
        </p:nvSpPr>
        <p:spPr>
          <a:xfrm>
            <a:off x="7578183"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Oval 17">
            <a:extLst>
              <a:ext uri="{FF2B5EF4-FFF2-40B4-BE49-F238E27FC236}">
                <a16:creationId xmlns:a16="http://schemas.microsoft.com/office/drawing/2014/main" id="{C41A0347-75E9-490C-9A64-975D7388C36E}"/>
              </a:ext>
            </a:extLst>
          </p:cNvPr>
          <p:cNvSpPr/>
          <p:nvPr/>
        </p:nvSpPr>
        <p:spPr>
          <a:xfrm>
            <a:off x="770000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87F534B7-9328-4CFE-90DA-6B79A33AB5E3}"/>
              </a:ext>
            </a:extLst>
          </p:cNvPr>
          <p:cNvGrpSpPr/>
          <p:nvPr/>
        </p:nvGrpSpPr>
        <p:grpSpPr>
          <a:xfrm>
            <a:off x="9333294" y="1478937"/>
            <a:ext cx="2599767" cy="4464496"/>
            <a:chOff x="7968190" y="1478937"/>
            <a:chExt cx="2599767" cy="4464496"/>
          </a:xfrm>
        </p:grpSpPr>
        <p:sp>
          <p:nvSpPr>
            <p:cNvPr id="21" name="Rectangle 20">
              <a:extLst>
                <a:ext uri="{FF2B5EF4-FFF2-40B4-BE49-F238E27FC236}">
                  <a16:creationId xmlns:a16="http://schemas.microsoft.com/office/drawing/2014/main" id="{0CE99589-C133-41DA-B4A1-9A90B841CBE5}"/>
                </a:ext>
              </a:extLst>
            </p:cNvPr>
            <p:cNvSpPr/>
            <p:nvPr/>
          </p:nvSpPr>
          <p:spPr>
            <a:xfrm>
              <a:off x="7968190" y="1478937"/>
              <a:ext cx="2599767" cy="4464496"/>
            </a:xfrm>
            <a:prstGeom prst="rect">
              <a:avLst/>
            </a:prstGeom>
            <a:gradFill flip="none" rotWithShape="1">
              <a:gsLst>
                <a:gs pos="12000">
                  <a:schemeClr val="accent5"/>
                </a:gs>
                <a:gs pos="71000">
                  <a:schemeClr val="accent6"/>
                </a:gs>
                <a:gs pos="100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a:extLst>
                <a:ext uri="{FF2B5EF4-FFF2-40B4-BE49-F238E27FC236}">
                  <a16:creationId xmlns:a16="http://schemas.microsoft.com/office/drawing/2014/main" id="{8C09914E-9969-4D59-9CD7-BB08F6D020DC}"/>
                </a:ext>
              </a:extLst>
            </p:cNvPr>
            <p:cNvSpPr txBox="1"/>
            <p:nvPr/>
          </p:nvSpPr>
          <p:spPr>
            <a:xfrm>
              <a:off x="8175094" y="2260365"/>
              <a:ext cx="2304258" cy="2308324"/>
            </a:xfrm>
            <a:prstGeom prst="rect">
              <a:avLst/>
            </a:prstGeom>
            <a:noFill/>
          </p:spPr>
          <p:txBody>
            <a:bodyPr wrap="square" rtlCol="0">
              <a:spAutoFit/>
            </a:bodyPr>
            <a:lstStyle/>
            <a:p>
              <a:r>
                <a:rPr lang="en-US" b="0" i="0" dirty="0">
                  <a:solidFill>
                    <a:schemeClr val="bg1"/>
                  </a:solidFill>
                  <a:effectLst/>
                  <a:latin typeface="Calibri (Body)"/>
                </a:rPr>
                <a:t>A target defines a view that is or more routes</a:t>
              </a:r>
              <a:r>
                <a:rPr lang="en-US" kern="0" dirty="0">
                  <a:solidFill>
                    <a:schemeClr val="bg1"/>
                  </a:solidFill>
                  <a:latin typeface="Calibri (Body)"/>
                  <a:cs typeface="Arial" pitchFamily="34" charset="0"/>
                </a:rPr>
                <a:t> </a:t>
              </a:r>
              <a:r>
                <a:rPr lang="en-US" dirty="0">
                  <a:solidFill>
                    <a:schemeClr val="bg1"/>
                  </a:solidFill>
                  <a:latin typeface="Calibri (Body)"/>
                </a:rPr>
                <a:t>displayed, it is associated with one.</a:t>
              </a:r>
            </a:p>
            <a:p>
              <a:r>
                <a:rPr lang="en-US" dirty="0">
                  <a:solidFill>
                    <a:schemeClr val="bg1"/>
                  </a:solidFill>
                  <a:latin typeface="Calibri (Body)"/>
                </a:rPr>
                <a:t>Subsections: -</a:t>
              </a:r>
            </a:p>
            <a:p>
              <a:pPr marL="342900" indent="-342900">
                <a:buAutoNum type="arabicPeriod"/>
              </a:pPr>
              <a:r>
                <a:rPr lang="en-US" dirty="0">
                  <a:solidFill>
                    <a:schemeClr val="bg1"/>
                  </a:solidFill>
                  <a:latin typeface="Calibri (Body)"/>
                </a:rPr>
                <a:t>Overview</a:t>
              </a:r>
            </a:p>
            <a:p>
              <a:pPr marL="342900" indent="-342900">
                <a:buAutoNum type="arabicPeriod"/>
              </a:pPr>
              <a:r>
                <a:rPr lang="en-US" dirty="0">
                  <a:solidFill>
                    <a:schemeClr val="bg1"/>
                  </a:solidFill>
                  <a:latin typeface="Calibri (Body)"/>
                </a:rPr>
                <a:t>detail</a:t>
              </a:r>
            </a:p>
            <a:p>
              <a:endParaRPr lang="en-US" kern="0" dirty="0">
                <a:solidFill>
                  <a:schemeClr val="bg1"/>
                </a:solidFill>
                <a:latin typeface="Calibri (Body)"/>
                <a:cs typeface="Arial" pitchFamily="34" charset="0"/>
              </a:endParaRPr>
            </a:p>
          </p:txBody>
        </p:sp>
        <p:sp>
          <p:nvSpPr>
            <p:cNvPr id="24" name="TextBox 23">
              <a:extLst>
                <a:ext uri="{FF2B5EF4-FFF2-40B4-BE49-F238E27FC236}">
                  <a16:creationId xmlns:a16="http://schemas.microsoft.com/office/drawing/2014/main" id="{2F76DD0A-74FD-4974-90BF-86581BFBC5E0}"/>
                </a:ext>
              </a:extLst>
            </p:cNvPr>
            <p:cNvSpPr txBox="1"/>
            <p:nvPr/>
          </p:nvSpPr>
          <p:spPr>
            <a:xfrm>
              <a:off x="8391763" y="1680282"/>
              <a:ext cx="1520948" cy="369332"/>
            </a:xfrm>
            <a:prstGeom prst="rect">
              <a:avLst/>
            </a:prstGeom>
            <a:noFill/>
          </p:spPr>
          <p:txBody>
            <a:bodyPr wrap="square" rtlCol="0" anchor="b">
              <a:spAutoFit/>
            </a:bodyPr>
            <a:lstStyle/>
            <a:p>
              <a:pPr algn="ctr"/>
              <a:r>
                <a:rPr lang="en-US" b="1" i="0" dirty="0">
                  <a:solidFill>
                    <a:schemeClr val="bg1"/>
                  </a:solidFill>
                  <a:effectLst/>
                  <a:latin typeface="Calibri (Body)"/>
                </a:rPr>
                <a:t>targets</a:t>
              </a:r>
              <a:endParaRPr lang="en-US" sz="1800" b="1" kern="0" dirty="0">
                <a:solidFill>
                  <a:schemeClr val="bg1"/>
                </a:solidFill>
                <a:latin typeface="Calibri (Body)"/>
                <a:cs typeface="Arial" pitchFamily="34" charset="0"/>
              </a:endParaRPr>
            </a:p>
          </p:txBody>
        </p:sp>
        <p:sp>
          <p:nvSpPr>
            <p:cNvPr id="25" name="Oval 24">
              <a:extLst>
                <a:ext uri="{FF2B5EF4-FFF2-40B4-BE49-F238E27FC236}">
                  <a16:creationId xmlns:a16="http://schemas.microsoft.com/office/drawing/2014/main" id="{83FF43C3-F002-40F2-AFBE-91E6BEB91EF2}"/>
                </a:ext>
              </a:extLst>
            </p:cNvPr>
            <p:cNvSpPr/>
            <p:nvPr/>
          </p:nvSpPr>
          <p:spPr>
            <a:xfrm>
              <a:off x="8861760"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Oval 25">
              <a:extLst>
                <a:ext uri="{FF2B5EF4-FFF2-40B4-BE49-F238E27FC236}">
                  <a16:creationId xmlns:a16="http://schemas.microsoft.com/office/drawing/2014/main" id="{C95D468B-49D0-4605-927C-BFFAA1F6FC63}"/>
                </a:ext>
              </a:extLst>
            </p:cNvPr>
            <p:cNvSpPr/>
            <p:nvPr/>
          </p:nvSpPr>
          <p:spPr>
            <a:xfrm>
              <a:off x="8983578"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Oval 26">
              <a:extLst>
                <a:ext uri="{FF2B5EF4-FFF2-40B4-BE49-F238E27FC236}">
                  <a16:creationId xmlns:a16="http://schemas.microsoft.com/office/drawing/2014/main" id="{136DECC6-C1A3-4593-80DF-DAA4F3B0D1C5}"/>
                </a:ext>
              </a:extLst>
            </p:cNvPr>
            <p:cNvSpPr/>
            <p:nvPr/>
          </p:nvSpPr>
          <p:spPr>
            <a:xfrm>
              <a:off x="9105397"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8" name="Rectangle 27">
            <a:extLst>
              <a:ext uri="{FF2B5EF4-FFF2-40B4-BE49-F238E27FC236}">
                <a16:creationId xmlns:a16="http://schemas.microsoft.com/office/drawing/2014/main" id="{A2E64768-8A0F-4051-8170-CAB25866ED32}"/>
              </a:ext>
            </a:extLst>
          </p:cNvPr>
          <p:cNvSpPr/>
          <p:nvPr/>
        </p:nvSpPr>
        <p:spPr>
          <a:xfrm>
            <a:off x="228323" y="1478937"/>
            <a:ext cx="2599767" cy="446449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29" name="TextBox 28">
            <a:extLst>
              <a:ext uri="{FF2B5EF4-FFF2-40B4-BE49-F238E27FC236}">
                <a16:creationId xmlns:a16="http://schemas.microsoft.com/office/drawing/2014/main" id="{107E095B-6AB4-4A91-B148-62D340668721}"/>
              </a:ext>
            </a:extLst>
          </p:cNvPr>
          <p:cNvSpPr txBox="1"/>
          <p:nvPr/>
        </p:nvSpPr>
        <p:spPr>
          <a:xfrm>
            <a:off x="441286" y="2161593"/>
            <a:ext cx="2304258" cy="2585323"/>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information about our Root View. The View which works as a container for other views. In this section we provide the path of the view, type and controlId.</a:t>
            </a:r>
            <a:endParaRPr lang="en-US" kern="0" dirty="0">
              <a:solidFill>
                <a:schemeClr val="bg1"/>
              </a:solidFill>
              <a:latin typeface="Calibri (Body)"/>
              <a:cs typeface="Arial" pitchFamily="34" charset="0"/>
            </a:endParaRPr>
          </a:p>
        </p:txBody>
      </p:sp>
      <p:sp>
        <p:nvSpPr>
          <p:cNvPr id="30" name="TextBox 29">
            <a:extLst>
              <a:ext uri="{FF2B5EF4-FFF2-40B4-BE49-F238E27FC236}">
                <a16:creationId xmlns:a16="http://schemas.microsoft.com/office/drawing/2014/main" id="{26E927F5-FCEB-4537-897E-05D53FD5A23E}"/>
              </a:ext>
            </a:extLst>
          </p:cNvPr>
          <p:cNvSpPr txBox="1"/>
          <p:nvPr/>
        </p:nvSpPr>
        <p:spPr>
          <a:xfrm>
            <a:off x="319467"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rootView</a:t>
            </a:r>
            <a:endParaRPr lang="en-US" sz="1800" b="1" kern="0" dirty="0">
              <a:solidFill>
                <a:schemeClr val="bg1"/>
              </a:solidFill>
              <a:latin typeface="Calibri (Body)"/>
              <a:cs typeface="Arial" pitchFamily="34" charset="0"/>
            </a:endParaRPr>
          </a:p>
        </p:txBody>
      </p:sp>
      <p:sp>
        <p:nvSpPr>
          <p:cNvPr id="31" name="Oval 30">
            <a:extLst>
              <a:ext uri="{FF2B5EF4-FFF2-40B4-BE49-F238E27FC236}">
                <a16:creationId xmlns:a16="http://schemas.microsoft.com/office/drawing/2014/main" id="{7C387302-A9C3-4151-9503-945B585F08BE}"/>
              </a:ext>
            </a:extLst>
          </p:cNvPr>
          <p:cNvSpPr/>
          <p:nvPr/>
        </p:nvSpPr>
        <p:spPr>
          <a:xfrm>
            <a:off x="1260327"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Oval 31">
            <a:extLst>
              <a:ext uri="{FF2B5EF4-FFF2-40B4-BE49-F238E27FC236}">
                <a16:creationId xmlns:a16="http://schemas.microsoft.com/office/drawing/2014/main" id="{230C3C31-56D7-4D9C-8895-61C87E309F6E}"/>
              </a:ext>
            </a:extLst>
          </p:cNvPr>
          <p:cNvSpPr/>
          <p:nvPr/>
        </p:nvSpPr>
        <p:spPr>
          <a:xfrm>
            <a:off x="138214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Oval 32">
            <a:extLst>
              <a:ext uri="{FF2B5EF4-FFF2-40B4-BE49-F238E27FC236}">
                <a16:creationId xmlns:a16="http://schemas.microsoft.com/office/drawing/2014/main" id="{8C0CA988-9326-413A-99AE-0062A828465A}"/>
              </a:ext>
            </a:extLst>
          </p:cNvPr>
          <p:cNvSpPr/>
          <p:nvPr/>
        </p:nvSpPr>
        <p:spPr>
          <a:xfrm>
            <a:off x="1503964"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Oval 33">
            <a:extLst>
              <a:ext uri="{FF2B5EF4-FFF2-40B4-BE49-F238E27FC236}">
                <a16:creationId xmlns:a16="http://schemas.microsoft.com/office/drawing/2014/main" id="{808CD8BC-C9C4-48EA-9F13-21A06803A973}"/>
              </a:ext>
            </a:extLst>
          </p:cNvPr>
          <p:cNvSpPr/>
          <p:nvPr/>
        </p:nvSpPr>
        <p:spPr>
          <a:xfrm>
            <a:off x="1633177" y="5644974"/>
            <a:ext cx="93681" cy="101973"/>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Oval 34">
            <a:extLst>
              <a:ext uri="{FF2B5EF4-FFF2-40B4-BE49-F238E27FC236}">
                <a16:creationId xmlns:a16="http://schemas.microsoft.com/office/drawing/2014/main" id="{CC1A6EE6-0714-4E8A-AB0E-B54601DC2912}"/>
              </a:ext>
            </a:extLst>
          </p:cNvPr>
          <p:cNvSpPr/>
          <p:nvPr/>
        </p:nvSpPr>
        <p:spPr>
          <a:xfrm>
            <a:off x="4348259" y="5644974"/>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Oval 35">
            <a:extLst>
              <a:ext uri="{FF2B5EF4-FFF2-40B4-BE49-F238E27FC236}">
                <a16:creationId xmlns:a16="http://schemas.microsoft.com/office/drawing/2014/main" id="{B838E4B1-1C22-4BE4-B613-CF71F4518574}"/>
              </a:ext>
            </a:extLst>
          </p:cNvPr>
          <p:cNvSpPr/>
          <p:nvPr/>
        </p:nvSpPr>
        <p:spPr>
          <a:xfrm>
            <a:off x="7821820" y="5636545"/>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Oval 36">
            <a:extLst>
              <a:ext uri="{FF2B5EF4-FFF2-40B4-BE49-F238E27FC236}">
                <a16:creationId xmlns:a16="http://schemas.microsoft.com/office/drawing/2014/main" id="{F8000296-A425-43CD-AF62-D9AA70BA1B32}"/>
              </a:ext>
            </a:extLst>
          </p:cNvPr>
          <p:cNvSpPr/>
          <p:nvPr/>
        </p:nvSpPr>
        <p:spPr>
          <a:xfrm>
            <a:off x="10097650" y="5651131"/>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289590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Navigation and Routing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619854"/>
          </a:xfrm>
          <a:prstGeom prst="rect">
            <a:avLst/>
          </a:prstGeom>
          <a:noFill/>
        </p:spPr>
        <p:txBody>
          <a:bodyPr wrap="square" rtlCol="0">
            <a:spAutoFit/>
          </a:bodyPr>
          <a:lstStyle/>
          <a:p>
            <a:pPr algn="just">
              <a:lnSpc>
                <a:spcPct val="150000"/>
              </a:lnSpc>
            </a:pPr>
            <a:r>
              <a:rPr lang="en-US" sz="1800" b="0" i="0" dirty="0">
                <a:solidFill>
                  <a:srgbClr val="333333"/>
                </a:solidFill>
                <a:effectLst/>
                <a:latin typeface="Calibri (Body)"/>
              </a:rPr>
              <a:t>Navigation and routing is essential in modern single-page applications such as apps built with SAPUI5.</a:t>
            </a:r>
          </a:p>
          <a:p>
            <a:pPr algn="just">
              <a:lnSpc>
                <a:spcPct val="150000"/>
              </a:lnSpc>
            </a:pPr>
            <a:r>
              <a:rPr lang="en-US" sz="1800" b="0" i="0" dirty="0">
                <a:solidFill>
                  <a:srgbClr val="333333"/>
                </a:solidFill>
                <a:effectLst/>
                <a:latin typeface="Calibri (Body)"/>
              </a:rPr>
              <a:t>In classical web applications, the server determines which resource is requested based on the URL pattern of the request and serves it accordingly. The server-side logic controls how the requested resource or page is displayed in an appropriate way.</a:t>
            </a:r>
          </a:p>
          <a:p>
            <a:pPr algn="just">
              <a:lnSpc>
                <a:spcPct val="150000"/>
              </a:lnSpc>
            </a:pPr>
            <a:r>
              <a:rPr lang="en-US" sz="1800" b="0" i="0" dirty="0">
                <a:solidFill>
                  <a:srgbClr val="333333"/>
                </a:solidFill>
                <a:effectLst/>
                <a:latin typeface="Calibri (Body)"/>
              </a:rPr>
              <a:t>In single-page applications, only one page is initially requested from the server and additional resources are dynamically loaded using client-side logic. The user only navigates within this page. The navigation is persisted in the hash instead of the server path or URL parameters.</a:t>
            </a:r>
          </a:p>
          <a:p>
            <a:pPr algn="just">
              <a:lnSpc>
                <a:spcPct val="150000"/>
              </a:lnSpc>
            </a:pPr>
            <a:r>
              <a:rPr lang="en-US" sz="1800" b="1" i="0" dirty="0" err="1">
                <a:solidFill>
                  <a:srgbClr val="222222"/>
                </a:solidFill>
                <a:effectLst/>
                <a:latin typeface="Calibri (Body)"/>
              </a:rPr>
              <a:t>Sap.m.routing.Router</a:t>
            </a:r>
            <a:r>
              <a:rPr lang="en-US" sz="1800" b="0" i="0" dirty="0">
                <a:solidFill>
                  <a:srgbClr val="222222"/>
                </a:solidFill>
                <a:effectLst/>
                <a:latin typeface="Calibri (Body)"/>
              </a:rPr>
              <a:t> is the class used for Routing and Navigation purpose in SAP UI5 framework.</a:t>
            </a:r>
          </a:p>
          <a:p>
            <a:pPr algn="just">
              <a:lnSpc>
                <a:spcPct val="150000"/>
              </a:lnSpc>
            </a:pPr>
            <a:r>
              <a:rPr lang="en-US" sz="1800" b="1" dirty="0">
                <a:solidFill>
                  <a:srgbClr val="222222"/>
                </a:solidFill>
                <a:effectLst/>
                <a:latin typeface="Calibri (Body)"/>
              </a:rPr>
              <a:t>“Pattern”</a:t>
            </a:r>
            <a:r>
              <a:rPr lang="en-US" sz="1800" b="0" dirty="0">
                <a:solidFill>
                  <a:srgbClr val="222222"/>
                </a:solidFill>
                <a:effectLst/>
                <a:latin typeface="Calibri (Body)"/>
              </a:rPr>
              <a:t> defines the hashtag that needs to be added at the end of the URL when it is hit.</a:t>
            </a:r>
          </a:p>
          <a:p>
            <a:pPr algn="just">
              <a:lnSpc>
                <a:spcPct val="150000"/>
              </a:lnSpc>
            </a:pPr>
            <a:r>
              <a:rPr lang="en-US" sz="1800" b="1" dirty="0">
                <a:solidFill>
                  <a:srgbClr val="222222"/>
                </a:solidFill>
                <a:effectLst/>
                <a:latin typeface="Calibri (Body)"/>
              </a:rPr>
              <a:t>“name”</a:t>
            </a:r>
            <a:r>
              <a:rPr lang="en-US" sz="1800" b="0" dirty="0">
                <a:solidFill>
                  <a:srgbClr val="222222"/>
                </a:solidFill>
                <a:effectLst/>
                <a:latin typeface="Calibri (Body)"/>
              </a:rPr>
              <a:t> defines a unique name for the particular route.</a:t>
            </a:r>
          </a:p>
          <a:p>
            <a:pPr algn="just">
              <a:lnSpc>
                <a:spcPct val="150000"/>
              </a:lnSpc>
            </a:pPr>
            <a:r>
              <a:rPr lang="en-US" sz="1800" b="1" dirty="0">
                <a:solidFill>
                  <a:srgbClr val="222222"/>
                </a:solidFill>
                <a:effectLst/>
                <a:latin typeface="Calibri (Body)"/>
              </a:rPr>
              <a:t>“target”</a:t>
            </a:r>
            <a:r>
              <a:rPr lang="en-US" sz="1800" b="0" dirty="0">
                <a:solidFill>
                  <a:srgbClr val="222222"/>
                </a:solidFill>
                <a:effectLst/>
                <a:latin typeface="Calibri (Body)"/>
              </a:rPr>
              <a:t> defines the target which is defined in targets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2747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r>
              <a:rPr lang="en-US" dirty="0"/>
              <a:t>In this exercise we will add router to our application we will also see how to add routing configuration in the manifest.json file.</a:t>
            </a:r>
          </a:p>
          <a:p>
            <a:r>
              <a:rPr lang="en-US" dirty="0"/>
              <a:t>To Enable routing we have to initialize the router in Componenet.json file. Along with that we have to remove the Create content function form the Componenet.json file. </a:t>
            </a:r>
          </a:p>
          <a:p>
            <a:r>
              <a:rPr lang="en-US" dirty="0"/>
              <a:t>We will also add a new view in the application named as empty view.</a:t>
            </a:r>
          </a:p>
          <a:p>
            <a:endParaRPr lang="en-US" dirty="0"/>
          </a:p>
          <a:p>
            <a:r>
              <a:rPr lang="en-US" dirty="0"/>
              <a:t>For now we will implement the router without binding the view with the path.</a:t>
            </a:r>
          </a:p>
          <a:p>
            <a:endParaRPr lang="en-US" dirty="0"/>
          </a:p>
          <a:p>
            <a:r>
              <a:rPr lang="en-US" dirty="0"/>
              <a:t>Exercise code/resource:-</a:t>
            </a:r>
          </a:p>
          <a:p>
            <a:pPr marL="285750" indent="-285750">
              <a:buFontTx/>
              <a:buChar char="-"/>
            </a:pPr>
            <a:r>
              <a:rPr lang="en-US" dirty="0">
                <a:hlinkClick r:id="rId3"/>
              </a:rPr>
              <a:t>manifest.json</a:t>
            </a:r>
            <a:endParaRPr lang="en-US" dirty="0"/>
          </a:p>
          <a:p>
            <a:pPr marL="285750" indent="-285750">
              <a:buFontTx/>
              <a:buChar char="-"/>
            </a:pPr>
            <a:r>
              <a:rPr lang="en-US" dirty="0">
                <a:hlinkClick r:id="rId4"/>
              </a:rPr>
              <a:t>Component.json</a:t>
            </a:r>
            <a:endParaRPr lang="en-US" dirty="0"/>
          </a:p>
          <a:p>
            <a:pPr marL="285750" indent="-285750">
              <a:buFontTx/>
              <a:buChar char="-"/>
            </a:pPr>
            <a:r>
              <a:rPr lang="en-US" dirty="0">
                <a:hlinkClick r:id="rId5"/>
              </a:rPr>
              <a:t>View1.controller.js</a:t>
            </a:r>
            <a:endParaRPr lang="en-US" dirty="0"/>
          </a:p>
          <a:p>
            <a:pPr marL="285750" indent="-285750">
              <a:buFontTx/>
              <a:buChar char="-"/>
            </a:pPr>
            <a:r>
              <a:rPr lang="en-US" dirty="0">
                <a:hlinkClick r:id="rId6"/>
              </a:rPr>
              <a:t>Empty.view.js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8" descr="Jake Sully Catches The Great Leonopteryx - The return of Toruk Makto Scene  -Avatar(2009) | MovieCutz - YouTube">
            <a:extLst>
              <a:ext uri="{FF2B5EF4-FFF2-40B4-BE49-F238E27FC236}">
                <a16:creationId xmlns:a16="http://schemas.microsoft.com/office/drawing/2014/main" id="{ABFE2552-EAA6-4DB0-ABB3-A1DF807270F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52635" y="3250460"/>
            <a:ext cx="5477601" cy="3081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4441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lourful illustration of programmer working Free Vector">
            <a:extLst>
              <a:ext uri="{FF2B5EF4-FFF2-40B4-BE49-F238E27FC236}">
                <a16:creationId xmlns:a16="http://schemas.microsoft.com/office/drawing/2014/main" id="{8F4D40E3-BE92-4534-AB98-EAF4BFD9C9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3" b="10328"/>
          <a:stretch/>
        </p:blipFill>
        <p:spPr bwMode="auto">
          <a:xfrm>
            <a:off x="7593495" y="2703993"/>
            <a:ext cx="4048125" cy="3609734"/>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Route Match Handler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algn="just"/>
            <a:r>
              <a:rPr lang="en-US" b="0" i="0" dirty="0">
                <a:solidFill>
                  <a:srgbClr val="202124"/>
                </a:solidFill>
                <a:effectLst/>
                <a:cs typeface="Arial" panose="020B0604020202020204" pitchFamily="34" charset="0"/>
              </a:rPr>
              <a:t>SAPUI5 offers a hash-based navigation, which </a:t>
            </a:r>
            <a:r>
              <a:rPr lang="en-US" b="1" i="0" dirty="0">
                <a:solidFill>
                  <a:srgbClr val="202124"/>
                </a:solidFill>
                <a:effectLst/>
                <a:cs typeface="Arial" panose="020B0604020202020204" pitchFamily="34" charset="0"/>
              </a:rPr>
              <a:t>allows you to build one-page apps where the navigation is done by changing the hash</a:t>
            </a:r>
            <a:r>
              <a:rPr lang="en-US" b="0" i="0" dirty="0">
                <a:solidFill>
                  <a:srgbClr val="202124"/>
                </a:solidFill>
                <a:effectLst/>
                <a:cs typeface="Arial" panose="020B0604020202020204" pitchFamily="34" charset="0"/>
              </a:rPr>
              <a:t>, so the browser does not have to reload the page. Instead there is a callback to which the app and especially the affected view can react. This callback is known as </a:t>
            </a:r>
            <a:r>
              <a:rPr lang="en-US" b="1" i="0" dirty="0">
                <a:solidFill>
                  <a:srgbClr val="202124"/>
                </a:solidFill>
                <a:effectLst/>
                <a:cs typeface="Arial" panose="020B0604020202020204" pitchFamily="34" charset="0"/>
              </a:rPr>
              <a:t>Route Match Handler</a:t>
            </a:r>
            <a:r>
              <a:rPr lang="en-US" b="1" dirty="0">
                <a:solidFill>
                  <a:srgbClr val="202124"/>
                </a:solidFill>
                <a:cs typeface="Arial" panose="020B0604020202020204" pitchFamily="34" charset="0"/>
              </a:rPr>
              <a:t>.</a:t>
            </a:r>
          </a:p>
          <a:p>
            <a:pPr algn="just"/>
            <a:endParaRPr lang="en-US" b="1" i="0" dirty="0">
              <a:solidFill>
                <a:srgbClr val="202124"/>
              </a:solidFill>
              <a:effectLst/>
              <a:cs typeface="Arial" panose="020B0604020202020204" pitchFamily="34" charset="0"/>
            </a:endParaRPr>
          </a:p>
          <a:p>
            <a:pPr algn="just"/>
            <a:r>
              <a:rPr lang="en-US" b="1" dirty="0">
                <a:solidFill>
                  <a:srgbClr val="202124"/>
                </a:solidFill>
                <a:cs typeface="Arial" panose="020B0604020202020204" pitchFamily="34" charset="0"/>
              </a:rPr>
              <a:t>Route Match Handler </a:t>
            </a:r>
            <a:r>
              <a:rPr lang="en-US" dirty="0">
                <a:solidFill>
                  <a:srgbClr val="202124"/>
                </a:solidFill>
                <a:cs typeface="Arial" panose="020B0604020202020204" pitchFamily="34" charset="0"/>
              </a:rPr>
              <a:t>is called every time when the route is triggered.</a:t>
            </a:r>
          </a:p>
          <a:p>
            <a:pPr algn="just"/>
            <a:endParaRPr lang="en-US" b="1" i="0" dirty="0">
              <a:solidFill>
                <a:srgbClr val="202124"/>
              </a:solidFill>
              <a:effectLst/>
              <a:cs typeface="Arial" panose="020B0604020202020204" pitchFamily="34" charset="0"/>
            </a:endParaRPr>
          </a:p>
          <a:p>
            <a:pPr algn="just"/>
            <a:endParaRPr lang="en-US" b="1" dirty="0">
              <a:solidFill>
                <a:srgbClr val="202124"/>
              </a:solidFill>
              <a:cs typeface="Arial" panose="020B0604020202020204" pitchFamily="34" charset="0"/>
            </a:endParaRPr>
          </a:p>
          <a:p>
            <a:pPr algn="just"/>
            <a:r>
              <a:rPr lang="en-US" b="1" dirty="0">
                <a:solidFill>
                  <a:srgbClr val="202124"/>
                </a:solidFill>
                <a:cs typeface="Arial" panose="020B0604020202020204" pitchFamily="34" charset="0"/>
              </a:rPr>
              <a:t>Exercise code/resources:</a:t>
            </a:r>
          </a:p>
          <a:p>
            <a:pPr marL="285750" indent="-285750" algn="just">
              <a:buFontTx/>
              <a:buChar char="-"/>
            </a:pPr>
            <a:r>
              <a:rPr lang="en-US" dirty="0">
                <a:solidFill>
                  <a:srgbClr val="202124"/>
                </a:solidFill>
                <a:cs typeface="Arial" panose="020B0604020202020204" pitchFamily="34" charset="0"/>
                <a:hlinkClick r:id="rId4"/>
              </a:rPr>
              <a:t>View1.controller.js</a:t>
            </a:r>
            <a:endParaRPr lang="en-US" dirty="0">
              <a:solidFill>
                <a:srgbClr val="202124"/>
              </a:solidFill>
              <a:cs typeface="Arial" panose="020B0604020202020204" pitchFamily="34" charset="0"/>
            </a:endParaRPr>
          </a:p>
          <a:p>
            <a:pPr marL="285750" indent="-285750" algn="just">
              <a:buFontTx/>
              <a:buChar char="-"/>
            </a:pPr>
            <a:r>
              <a:rPr lang="en-US" dirty="0">
                <a:solidFill>
                  <a:srgbClr val="202124"/>
                </a:solidFill>
                <a:cs typeface="Arial" panose="020B0604020202020204" pitchFamily="34" charset="0"/>
                <a:hlinkClick r:id="rId5"/>
              </a:rPr>
              <a:t>View2.controller.js</a:t>
            </a:r>
            <a:endParaRPr lang="en-US" dirty="0">
              <a:solidFill>
                <a:srgbClr val="202124"/>
              </a:solidFill>
              <a:cs typeface="Arial" panose="020B0604020202020204" pitchFamily="34" charset="0"/>
            </a:endParaRPr>
          </a:p>
          <a:p>
            <a:pPr marL="285750" indent="-285750" algn="just">
              <a:buFontTx/>
              <a:buChar char="-"/>
            </a:pPr>
            <a:r>
              <a:rPr lang="en-US" i="0" dirty="0">
                <a:solidFill>
                  <a:srgbClr val="202124"/>
                </a:solidFill>
                <a:effectLst/>
                <a:cs typeface="Arial" panose="020B0604020202020204" pitchFamily="34" charset="0"/>
                <a:hlinkClick r:id="rId6"/>
              </a:rPr>
              <a:t>manifest.json</a:t>
            </a:r>
            <a:endParaRPr lang="en-US" i="0" dirty="0">
              <a:solidFill>
                <a:srgbClr val="202124"/>
              </a:solidFill>
              <a:effectLst/>
              <a:cs typeface="Arial" panose="020B060402020202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51543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Working with Mobile Table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b="0" i="0" dirty="0">
                <a:solidFill>
                  <a:srgbClr val="333333"/>
                </a:solidFill>
                <a:effectLst/>
                <a:latin typeface="72"/>
              </a:rPr>
              <a:t>The responsive table is the default table in SAP Fiori. It contains a set of line items and is fully responsive. Depending on the scenario, users can also navigate from the line items to further details.</a:t>
            </a:r>
          </a:p>
          <a:p>
            <a:endParaRPr lang="en-US" dirty="0">
              <a:solidFill>
                <a:srgbClr val="333333"/>
              </a:solidFill>
              <a:latin typeface="72"/>
            </a:endParaRPr>
          </a:p>
          <a:p>
            <a:pPr algn="l"/>
            <a:r>
              <a:rPr lang="en-US" b="0" i="0" dirty="0">
                <a:solidFill>
                  <a:srgbClr val="333333"/>
                </a:solidFill>
                <a:effectLst/>
                <a:latin typeface="72"/>
              </a:rPr>
              <a:t>The responsive table is optimized for viewing one line item at a time with no scrolling or only vertical scrolling, irrespective of the display width.</a:t>
            </a:r>
          </a:p>
          <a:p>
            <a:pPr algn="l"/>
            <a:r>
              <a:rPr lang="en-US" b="0" i="0" dirty="0">
                <a:solidFill>
                  <a:srgbClr val="333333"/>
                </a:solidFill>
                <a:effectLst/>
                <a:latin typeface="72"/>
              </a:rPr>
              <a:t>On smartphones, only the most important data remains in the one-column or two-column table, while all other data is moved to the space between two item rows, known as the “pop-in area”.</a:t>
            </a:r>
          </a:p>
          <a:p>
            <a:r>
              <a:rPr lang="en-US" b="0" i="0" dirty="0">
                <a:solidFill>
                  <a:srgbClr val="333333"/>
                </a:solidFill>
                <a:effectLst/>
                <a:latin typeface="72"/>
              </a:rPr>
              <a:t>In this area, data for the corresponding cell is provided as a label/value pair. The label is defined by the column header, and the value is taken from the corresponding cell. Labels can be displayed next to the value or above the value.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00105A8-63ED-4AB6-A7B4-50999063CE4D}"/>
              </a:ext>
            </a:extLst>
          </p:cNvPr>
          <p:cNvPicPr>
            <a:picLocks noChangeAspect="1"/>
          </p:cNvPicPr>
          <p:nvPr/>
        </p:nvPicPr>
        <p:blipFill>
          <a:blip r:embed="rId3"/>
          <a:stretch>
            <a:fillRect/>
          </a:stretch>
        </p:blipFill>
        <p:spPr>
          <a:xfrm>
            <a:off x="8386107" y="3429000"/>
            <a:ext cx="1871043" cy="3137163"/>
          </a:xfrm>
          <a:prstGeom prst="rect">
            <a:avLst/>
          </a:prstGeom>
          <a:ln>
            <a:solidFill>
              <a:schemeClr val="tx1"/>
            </a:solidFill>
          </a:ln>
        </p:spPr>
      </p:pic>
      <p:pic>
        <p:nvPicPr>
          <p:cNvPr id="6" name="Picture 5">
            <a:extLst>
              <a:ext uri="{FF2B5EF4-FFF2-40B4-BE49-F238E27FC236}">
                <a16:creationId xmlns:a16="http://schemas.microsoft.com/office/drawing/2014/main" id="{7E881FD7-1BDA-46E8-81E4-527F8DA17505}"/>
              </a:ext>
            </a:extLst>
          </p:cNvPr>
          <p:cNvPicPr>
            <a:picLocks noChangeAspect="1"/>
          </p:cNvPicPr>
          <p:nvPr/>
        </p:nvPicPr>
        <p:blipFill>
          <a:blip r:embed="rId4"/>
          <a:stretch>
            <a:fillRect/>
          </a:stretch>
        </p:blipFill>
        <p:spPr>
          <a:xfrm>
            <a:off x="261764" y="3728037"/>
            <a:ext cx="7360847" cy="2685440"/>
          </a:xfrm>
          <a:prstGeom prst="rect">
            <a:avLst/>
          </a:prstGeom>
          <a:ln>
            <a:solidFill>
              <a:schemeClr val="tx1"/>
            </a:solidFill>
          </a:ln>
        </p:spPr>
      </p:pic>
    </p:spTree>
    <p:extLst>
      <p:ext uri="{BB962C8B-B14F-4D97-AF65-F5344CB8AC3E}">
        <p14:creationId xmlns:p14="http://schemas.microsoft.com/office/powerpoint/2010/main" val="1755574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Working with Messages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76349" cy="4247317"/>
          </a:xfrm>
          <a:prstGeom prst="rect">
            <a:avLst/>
          </a:prstGeom>
          <a:noFill/>
        </p:spPr>
        <p:txBody>
          <a:bodyPr wrap="square" rtlCol="0">
            <a:spAutoFit/>
          </a:bodyPr>
          <a:lstStyle/>
          <a:p>
            <a:pPr algn="just"/>
            <a:r>
              <a:rPr lang="en-US" b="0" i="0" dirty="0">
                <a:solidFill>
                  <a:srgbClr val="32363A"/>
                </a:solidFill>
                <a:effectLst/>
              </a:rPr>
              <a:t>The system generates messages in response to what users do in the SAP system. A message presents information, an instruction, or a warning to users in a given situation.</a:t>
            </a:r>
          </a:p>
          <a:p>
            <a:pPr algn="just"/>
            <a:r>
              <a:rPr lang="en-US" b="0" i="0" dirty="0">
                <a:solidFill>
                  <a:srgbClr val="32363A"/>
                </a:solidFill>
                <a:effectLst/>
              </a:rPr>
              <a:t>Messages can be used to notify the user about specific states of the application and can help the user to correct their incorrect inputs.</a:t>
            </a:r>
            <a:endParaRPr lang="en-US" dirty="0">
              <a:solidFill>
                <a:srgbClr val="32363A"/>
              </a:solidFill>
            </a:endParaRPr>
          </a:p>
          <a:p>
            <a:pPr algn="just"/>
            <a:r>
              <a:rPr lang="en-US" b="0" i="0" dirty="0">
                <a:solidFill>
                  <a:srgbClr val="32363A"/>
                </a:solidFill>
                <a:effectLst/>
              </a:rPr>
              <a:t>For showing messages to the user that are related to the current page, you have several possible controls. Each of these offers a different type of interaction from the user. Choose the control that fits best in you interaction pattern.</a:t>
            </a:r>
          </a:p>
          <a:p>
            <a:pPr algn="just"/>
            <a:r>
              <a:rPr lang="en-US" b="1" i="0" dirty="0">
                <a:solidFill>
                  <a:srgbClr val="32363A"/>
                </a:solidFill>
                <a:effectLst/>
              </a:rPr>
              <a:t>Message Dialog: </a:t>
            </a:r>
            <a:r>
              <a:rPr lang="en-US" b="0" i="0" dirty="0">
                <a:solidFill>
                  <a:srgbClr val="32363A"/>
                </a:solidFill>
                <a:effectLst/>
              </a:rPr>
              <a:t>A message dialog interrupts the user's workflow by blocking the current page and needs to be closed by the user.</a:t>
            </a:r>
          </a:p>
          <a:p>
            <a:pPr algn="just"/>
            <a:r>
              <a:rPr lang="en-US" b="1" i="0" dirty="0">
                <a:solidFill>
                  <a:srgbClr val="32363A"/>
                </a:solidFill>
                <a:effectLst/>
              </a:rPr>
              <a:t>Message Toast: </a:t>
            </a:r>
            <a:r>
              <a:rPr lang="en-US" b="0" i="0" dirty="0">
                <a:solidFill>
                  <a:srgbClr val="32363A"/>
                </a:solidFill>
                <a:effectLst/>
              </a:rPr>
              <a:t>A message toast is an overlay that disappears after some time or if the user taps somewhere else. It does not block the user.</a:t>
            </a:r>
          </a:p>
          <a:p>
            <a:pPr algn="just"/>
            <a:r>
              <a:rPr lang="en-US" b="1" i="0" dirty="0">
                <a:solidFill>
                  <a:srgbClr val="32363A"/>
                </a:solidFill>
                <a:effectLst/>
              </a:rPr>
              <a:t>MessageStrip</a:t>
            </a:r>
            <a:r>
              <a:rPr lang="en-US" b="1" dirty="0">
                <a:solidFill>
                  <a:srgbClr val="32363A"/>
                </a:solidFill>
              </a:rPr>
              <a:t>: </a:t>
            </a:r>
            <a:r>
              <a:rPr kumimoji="0" lang="en-US" altLang="en-US" b="0" i="0" u="none" strike="noStrike" cap="none" normalizeH="0" baseline="0" dirty="0">
                <a:ln>
                  <a:noFill/>
                </a:ln>
                <a:solidFill>
                  <a:srgbClr val="32363A"/>
                </a:solidFill>
                <a:effectLst/>
              </a:rPr>
              <a:t>MessageStrip enables the embedding of short application-related messages in the application. There are four types of messages and each is color-coded and has an icon corresponding to its type: Information, Success, Warning and Error.</a:t>
            </a:r>
            <a:r>
              <a:rPr kumimoji="0" lang="en-US" altLang="en-US" b="0" i="0" u="none" strike="noStrike" cap="none" normalizeH="0" baseline="0" dirty="0">
                <a:ln>
                  <a:noFill/>
                </a:ln>
                <a:solidFill>
                  <a:schemeClr val="tx1"/>
                </a:solidFill>
                <a:effectLst/>
              </a:rPr>
              <a:t> </a:t>
            </a:r>
          </a:p>
          <a:p>
            <a:pPr algn="just"/>
            <a:r>
              <a:rPr lang="en-US" b="1" i="0" dirty="0">
                <a:solidFill>
                  <a:srgbClr val="32363A"/>
                </a:solidFill>
                <a:effectLst/>
              </a:rPr>
              <a:t>MessagePopover: </a:t>
            </a:r>
            <a:r>
              <a:rPr kumimoji="0" lang="en-US" altLang="en-US" b="0" i="0" u="none" strike="noStrike" cap="none" normalizeH="0" baseline="0" dirty="0">
                <a:ln>
                  <a:noFill/>
                </a:ln>
                <a:solidFill>
                  <a:srgbClr val="32363A"/>
                </a:solidFill>
                <a:effectLst/>
              </a:rPr>
              <a:t>MessagePopover displays a summarized list of different types of messages (errors, warnings, success and information). It provides a handy and systemized way to navigate and explore details for every message.</a:t>
            </a:r>
            <a:r>
              <a:rPr kumimoji="0" lang="en-US" altLang="en-US" b="0" i="0" u="none" strike="noStrike" cap="none" normalizeH="0" baseline="0" dirty="0">
                <a:ln>
                  <a:noFill/>
                </a:ln>
                <a:solidFill>
                  <a:schemeClr val="tx1"/>
                </a:solidFill>
                <a:effectLst/>
              </a:rPr>
              <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8">
            <a:extLst>
              <a:ext uri="{FF2B5EF4-FFF2-40B4-BE49-F238E27FC236}">
                <a16:creationId xmlns:a16="http://schemas.microsoft.com/office/drawing/2014/main" id="{A229A764-88B4-4031-B4E1-FB534348996C}"/>
              </a:ext>
            </a:extLst>
          </p:cNvPr>
          <p:cNvPicPr>
            <a:picLocks noChangeAspect="1"/>
          </p:cNvPicPr>
          <p:nvPr/>
        </p:nvPicPr>
        <p:blipFill>
          <a:blip r:embed="rId3"/>
          <a:stretch>
            <a:fillRect/>
          </a:stretch>
        </p:blipFill>
        <p:spPr>
          <a:xfrm>
            <a:off x="261764" y="5257800"/>
            <a:ext cx="2601339" cy="1113940"/>
          </a:xfrm>
          <a:prstGeom prst="rect">
            <a:avLst/>
          </a:prstGeom>
        </p:spPr>
      </p:pic>
      <p:pic>
        <p:nvPicPr>
          <p:cNvPr id="11" name="Picture 10">
            <a:extLst>
              <a:ext uri="{FF2B5EF4-FFF2-40B4-BE49-F238E27FC236}">
                <a16:creationId xmlns:a16="http://schemas.microsoft.com/office/drawing/2014/main" id="{DAF7C95A-E63E-49CE-950A-E9DE9F2D618C}"/>
              </a:ext>
            </a:extLst>
          </p:cNvPr>
          <p:cNvPicPr>
            <a:picLocks noChangeAspect="1"/>
          </p:cNvPicPr>
          <p:nvPr/>
        </p:nvPicPr>
        <p:blipFill>
          <a:blip r:embed="rId4"/>
          <a:stretch>
            <a:fillRect/>
          </a:stretch>
        </p:blipFill>
        <p:spPr>
          <a:xfrm>
            <a:off x="3097117" y="5257800"/>
            <a:ext cx="2250459" cy="1113940"/>
          </a:xfrm>
          <a:prstGeom prst="rect">
            <a:avLst/>
          </a:prstGeom>
        </p:spPr>
      </p:pic>
      <p:pic>
        <p:nvPicPr>
          <p:cNvPr id="13" name="Picture 12">
            <a:extLst>
              <a:ext uri="{FF2B5EF4-FFF2-40B4-BE49-F238E27FC236}">
                <a16:creationId xmlns:a16="http://schemas.microsoft.com/office/drawing/2014/main" id="{C61C038E-5FD4-4116-93F0-366C8CF8C93A}"/>
              </a:ext>
            </a:extLst>
          </p:cNvPr>
          <p:cNvPicPr>
            <a:picLocks noChangeAspect="1"/>
          </p:cNvPicPr>
          <p:nvPr/>
        </p:nvPicPr>
        <p:blipFill>
          <a:blip r:embed="rId5"/>
          <a:stretch>
            <a:fillRect/>
          </a:stretch>
        </p:blipFill>
        <p:spPr>
          <a:xfrm>
            <a:off x="5761353" y="5257800"/>
            <a:ext cx="2378795" cy="1113939"/>
          </a:xfrm>
          <a:prstGeom prst="rect">
            <a:avLst/>
          </a:prstGeom>
        </p:spPr>
      </p:pic>
      <p:pic>
        <p:nvPicPr>
          <p:cNvPr id="15" name="Picture 14">
            <a:extLst>
              <a:ext uri="{FF2B5EF4-FFF2-40B4-BE49-F238E27FC236}">
                <a16:creationId xmlns:a16="http://schemas.microsoft.com/office/drawing/2014/main" id="{437C6F56-BE45-4D0D-A8D6-8EB4F1230C9E}"/>
              </a:ext>
            </a:extLst>
          </p:cNvPr>
          <p:cNvPicPr>
            <a:picLocks noChangeAspect="1"/>
          </p:cNvPicPr>
          <p:nvPr/>
        </p:nvPicPr>
        <p:blipFill>
          <a:blip r:embed="rId6"/>
          <a:stretch>
            <a:fillRect/>
          </a:stretch>
        </p:blipFill>
        <p:spPr>
          <a:xfrm>
            <a:off x="8950354" y="4994609"/>
            <a:ext cx="2014331" cy="1644729"/>
          </a:xfrm>
          <a:prstGeom prst="rect">
            <a:avLst/>
          </a:prstGeom>
        </p:spPr>
      </p:pic>
    </p:spTree>
    <p:extLst>
      <p:ext uri="{BB962C8B-B14F-4D97-AF65-F5344CB8AC3E}">
        <p14:creationId xmlns:p14="http://schemas.microsoft.com/office/powerpoint/2010/main" val="390166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add a Mobile table in the supplier section of the Icon tab bar. In the header of the Table we will add a filter button. On click of that button we will display a some messages.</a:t>
            </a:r>
          </a:p>
          <a:p>
            <a:endParaRPr lang="en-US" dirty="0"/>
          </a:p>
          <a:p>
            <a:r>
              <a:rPr lang="en-US" dirty="0"/>
              <a:t>Exercise code/resource:</a:t>
            </a:r>
          </a:p>
          <a:p>
            <a:pPr marL="285750" indent="-285750">
              <a:buFontTx/>
              <a:buChar char="-"/>
            </a:pPr>
            <a:r>
              <a:rPr lang="en-US" dirty="0">
                <a:hlinkClick r:id="rId3"/>
              </a:rPr>
              <a:t>View2.view.xml</a:t>
            </a:r>
            <a:endParaRPr lang="en-US" dirty="0"/>
          </a:p>
          <a:p>
            <a:pPr marL="285750" indent="-285750">
              <a:buFontTx/>
              <a:buChar char="-"/>
            </a:pPr>
            <a:r>
              <a:rPr lang="en-US" dirty="0">
                <a:hlinkClick r:id="rId4"/>
              </a:rPr>
              <a:t>View2.controller.js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146" name="Picture 2" descr="Pop-up concept illustration Free Vector">
            <a:extLst>
              <a:ext uri="{FF2B5EF4-FFF2-40B4-BE49-F238E27FC236}">
                <a16:creationId xmlns:a16="http://schemas.microsoft.com/office/drawing/2014/main" id="{E0EEF5B4-DAC6-43E6-AEC7-7E222FB281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8608" y="1620548"/>
            <a:ext cx="4177334" cy="4177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210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8</a:t>
            </a:r>
          </a:p>
        </p:txBody>
      </p:sp>
    </p:spTree>
    <p:extLst>
      <p:ext uri="{BB962C8B-B14F-4D97-AF65-F5344CB8AC3E}">
        <p14:creationId xmlns:p14="http://schemas.microsoft.com/office/powerpoint/2010/main" val="3991243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8</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452178" cy="2308324"/>
          </a:xfrm>
          <a:prstGeom prst="rect">
            <a:avLst/>
          </a:prstGeom>
          <a:noFill/>
        </p:spPr>
        <p:txBody>
          <a:bodyPr wrap="square" rtlCol="0">
            <a:spAutoFit/>
          </a:bodyPr>
          <a:lstStyle/>
          <a:p>
            <a:pPr marL="742950" lvl="1" indent="-285750">
              <a:buFont typeface="Arial" panose="020B0604020202020204" pitchFamily="34" charset="0"/>
              <a:buChar char="•"/>
            </a:pPr>
            <a:r>
              <a:rPr lang="it-IT" b="0" i="0" dirty="0">
                <a:solidFill>
                  <a:srgbClr val="242424"/>
                </a:solidFill>
                <a:effectLst/>
              </a:rPr>
              <a:t>Icon Tab Bar and Icon Tab Filter</a:t>
            </a:r>
          </a:p>
          <a:p>
            <a:pPr marL="742950" lvl="1" indent="-285750">
              <a:buFont typeface="Arial" panose="020B0604020202020204" pitchFamily="34" charset="0"/>
              <a:buChar char="•"/>
            </a:pPr>
            <a:r>
              <a:rPr lang="it-IT" dirty="0">
                <a:solidFill>
                  <a:srgbClr val="242424"/>
                </a:solidFill>
              </a:rPr>
              <a:t>Drop Downs in ui5</a:t>
            </a:r>
            <a:endParaRPr lang="it-IT" b="0" i="0" dirty="0">
              <a:solidFill>
                <a:srgbClr val="242424"/>
              </a:solidFill>
              <a:effectLst/>
            </a:endParaRPr>
          </a:p>
          <a:p>
            <a:pPr marL="742950" lvl="1" indent="-285750">
              <a:buFont typeface="Arial" panose="020B0604020202020204" pitchFamily="34" charset="0"/>
              <a:buChar char="•"/>
            </a:pPr>
            <a:r>
              <a:rPr lang="it-IT" dirty="0">
                <a:solidFill>
                  <a:srgbClr val="242424"/>
                </a:solidFill>
              </a:rPr>
              <a:t>Introduction ot Mater Detail Application</a:t>
            </a:r>
          </a:p>
          <a:p>
            <a:pPr marL="742950" lvl="1" indent="-285750">
              <a:buFont typeface="Arial" panose="020B0604020202020204" pitchFamily="34" charset="0"/>
              <a:buChar char="•"/>
            </a:pPr>
            <a:r>
              <a:rPr lang="it-IT" dirty="0">
                <a:solidFill>
                  <a:srgbClr val="242424"/>
                </a:solidFill>
              </a:rPr>
              <a:t>Introduction to Router and Routing</a:t>
            </a:r>
          </a:p>
          <a:p>
            <a:pPr marL="742950" lvl="1" indent="-285750">
              <a:buFont typeface="Arial" panose="020B0604020202020204" pitchFamily="34" charset="0"/>
              <a:buChar char="•"/>
            </a:pPr>
            <a:r>
              <a:rPr lang="it-IT" dirty="0">
                <a:solidFill>
                  <a:srgbClr val="242424"/>
                </a:solidFill>
              </a:rPr>
              <a:t>Understanding the use of Route Match Handler</a:t>
            </a:r>
          </a:p>
          <a:p>
            <a:pPr marL="742950" lvl="1" indent="-285750">
              <a:buFont typeface="Arial" panose="020B0604020202020204" pitchFamily="34" charset="0"/>
              <a:buChar char="•"/>
            </a:pPr>
            <a:r>
              <a:rPr lang="en-US" dirty="0"/>
              <a:t>Using SAP mobile table</a:t>
            </a:r>
          </a:p>
          <a:p>
            <a:pPr marL="742950" lvl="1" indent="-285750">
              <a:buFont typeface="Arial" panose="020B0604020202020204" pitchFamily="34" charset="0"/>
              <a:buChar char="•"/>
            </a:pPr>
            <a:r>
              <a:rPr lang="en-US" dirty="0"/>
              <a:t>Working with Messages in UI5</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9D27A54-B18F-4442-8D01-7EB2BA629F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52135"/>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Icon Tab Bar and Icon Tab Filter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algn="just"/>
            <a:r>
              <a:rPr lang="en-US" b="0" i="0" dirty="0">
                <a:solidFill>
                  <a:srgbClr val="333333"/>
                </a:solidFill>
                <a:effectLst/>
              </a:rPr>
              <a:t>The icon tab bar comprises a series of tabs that each link to a different content area or view. You can use it for </a:t>
            </a:r>
            <a:r>
              <a:rPr lang="en-US" b="1" i="0" dirty="0">
                <a:solidFill>
                  <a:srgbClr val="333333"/>
                </a:solidFill>
                <a:effectLst/>
              </a:rPr>
              <a:t>navigation</a:t>
            </a:r>
            <a:r>
              <a:rPr lang="en-US" b="0" i="0" dirty="0">
                <a:solidFill>
                  <a:srgbClr val="333333"/>
                </a:solidFill>
                <a:effectLst/>
              </a:rPr>
              <a:t> within an object, or as a </a:t>
            </a:r>
            <a:r>
              <a:rPr lang="en-US" b="1" i="0" dirty="0">
                <a:solidFill>
                  <a:srgbClr val="333333"/>
                </a:solidFill>
                <a:effectLst/>
              </a:rPr>
              <a:t>filter</a:t>
            </a:r>
            <a:r>
              <a:rPr lang="en-US" b="0" i="0" dirty="0">
                <a:solidFill>
                  <a:srgbClr val="333333"/>
                </a:solidFill>
                <a:effectLst/>
              </a:rPr>
              <a:t>.</a:t>
            </a:r>
            <a:endParaRPr lang="en-US" b="0" i="0" dirty="0">
              <a:solidFill>
                <a:srgbClr val="32363A"/>
              </a:solidFill>
              <a:effectLst/>
            </a:endParaRPr>
          </a:p>
          <a:p>
            <a:pPr marL="285750" indent="-285750" algn="just">
              <a:buFont typeface="Wingdings" panose="05000000000000000000" pitchFamily="2" charset="2"/>
              <a:buChar char="§"/>
            </a:pPr>
            <a:r>
              <a:rPr lang="en-US" b="0" i="0" dirty="0">
                <a:solidFill>
                  <a:srgbClr val="32363A"/>
                </a:solidFill>
                <a:effectLst/>
              </a:rPr>
              <a:t>The IconTabBar represents a collection of tabs with associated content. </a:t>
            </a:r>
          </a:p>
          <a:p>
            <a:pPr marL="285750" indent="-285750" algn="l">
              <a:buFont typeface="Wingdings" panose="05000000000000000000" pitchFamily="2" charset="2"/>
              <a:buChar char="§"/>
            </a:pPr>
            <a:r>
              <a:rPr lang="en-US" b="0" i="0" dirty="0">
                <a:solidFill>
                  <a:srgbClr val="32363A"/>
                </a:solidFill>
                <a:effectLst/>
              </a:rPr>
              <a:t>The IconTabFilter holds all information on an item - text, icon and count.</a:t>
            </a:r>
          </a:p>
          <a:p>
            <a:pPr marL="285750" indent="-285750" algn="just">
              <a:buFont typeface="Wingdings" panose="05000000000000000000" pitchFamily="2" charset="2"/>
              <a:buChar char="§"/>
            </a:pPr>
            <a:r>
              <a:rPr lang="en-US" b="0" i="0" dirty="0">
                <a:solidFill>
                  <a:srgbClr val="32363A"/>
                </a:solidFill>
                <a:effectLst/>
              </a:rPr>
              <a:t>The IconTabBar can be used for navigation within an object, or as a filter. Different types of IconTabBar are used based on the contents.</a:t>
            </a:r>
          </a:p>
          <a:p>
            <a:pPr marL="742950" lvl="1" indent="-285750">
              <a:buFont typeface="Arial" panose="020B0604020202020204" pitchFamily="34" charset="0"/>
              <a:buChar char="•"/>
            </a:pPr>
            <a:r>
              <a:rPr lang="en-US" b="0" i="0" dirty="0">
                <a:solidFill>
                  <a:srgbClr val="32363A"/>
                </a:solidFill>
                <a:effectLst/>
              </a:rPr>
              <a:t>Filter - There is only one main content for all tabs. The main content can be filtered, based on the selected tab.</a:t>
            </a:r>
          </a:p>
          <a:p>
            <a:pPr marL="742950" lvl="1" indent="-285750">
              <a:buFont typeface="Arial" panose="020B0604020202020204" pitchFamily="34" charset="0"/>
              <a:buChar char="•"/>
            </a:pPr>
            <a:r>
              <a:rPr lang="en-US" b="0" i="0" dirty="0">
                <a:solidFill>
                  <a:srgbClr val="32363A"/>
                </a:solidFill>
                <a:effectLst/>
              </a:rPr>
              <a:t>Normal tab bar - The contents of each tab are independent from each other.</a:t>
            </a:r>
          </a:p>
          <a:p>
            <a:pPr marL="742950" lvl="1" indent="-285750">
              <a:buFont typeface="Arial" panose="020B0604020202020204" pitchFamily="34" charset="0"/>
              <a:buChar char="•"/>
            </a:pPr>
            <a:r>
              <a:rPr lang="en-US" b="0" i="0" dirty="0">
                <a:solidFill>
                  <a:srgbClr val="32363A"/>
                </a:solidFill>
                <a:effectLst/>
              </a:rPr>
              <a:t>Combination of the above - There can be both filtered and independent contents.</a:t>
            </a:r>
          </a:p>
          <a:p>
            <a:endParaRPr lang="en-US" dirty="0"/>
          </a:p>
          <a:p>
            <a:pPr algn="l"/>
            <a:r>
              <a:rPr lang="en-US" b="0" i="0" dirty="0">
                <a:solidFill>
                  <a:srgbClr val="333333"/>
                </a:solidFill>
                <a:effectLst/>
              </a:rPr>
              <a:t>There are two key use cases:</a:t>
            </a:r>
          </a:p>
          <a:p>
            <a:pPr marL="285750" indent="-285750" algn="l">
              <a:buFont typeface="Arial" panose="020B0604020202020204" pitchFamily="34" charset="0"/>
              <a:buChar char="•"/>
            </a:pPr>
            <a:r>
              <a:rPr lang="en-US" b="0" i="0" dirty="0">
                <a:solidFill>
                  <a:srgbClr val="333333"/>
                </a:solidFill>
                <a:effectLst/>
              </a:rPr>
              <a:t>You want to let users navigate between different object facets in the object details area.</a:t>
            </a:r>
          </a:p>
          <a:p>
            <a:pPr marL="285750" indent="-285750" algn="l">
              <a:buFont typeface="Arial" panose="020B0604020202020204" pitchFamily="34" charset="0"/>
              <a:buChar char="•"/>
            </a:pPr>
            <a:r>
              <a:rPr lang="en-US" b="0" i="0" dirty="0">
                <a:solidFill>
                  <a:srgbClr val="333333"/>
                </a:solidFill>
                <a:effectLst/>
              </a:rPr>
              <a:t>You want to let users filter lists, and give them the option of calling up the entire list, or only items with a specific attribute.</a:t>
            </a:r>
          </a:p>
          <a:p>
            <a:pPr algn="l"/>
            <a:r>
              <a:rPr lang="en-US" b="0" i="0" dirty="0">
                <a:solidFill>
                  <a:srgbClr val="333333"/>
                </a:solidFill>
                <a:effectLst/>
              </a:rPr>
              <a:t>In both cases, the user switches between tab pages by clicking the respective tab.</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descr="Types – Icons with counters and labels">
            <a:extLst>
              <a:ext uri="{FF2B5EF4-FFF2-40B4-BE49-F238E27FC236}">
                <a16:creationId xmlns:a16="http://schemas.microsoft.com/office/drawing/2014/main" id="{78503232-FE0C-4DA0-93E3-E77E05D8C0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7915" y="5526460"/>
            <a:ext cx="6315075" cy="11049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6447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Freelancer working on laptop at her house Free Vector">
            <a:extLst>
              <a:ext uri="{FF2B5EF4-FFF2-40B4-BE49-F238E27FC236}">
                <a16:creationId xmlns:a16="http://schemas.microsoft.com/office/drawing/2014/main" id="{A2244E1D-71C1-443F-8DD3-9E01FA5CCB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8425" y="3014759"/>
            <a:ext cx="3064151" cy="306415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In this exercise we will add a Icon tab bar in the fruit detail page. We will add three tabs in it as More Info, Supplier and  Cities.</a:t>
            </a:r>
          </a:p>
          <a:p>
            <a:r>
              <a:rPr lang="en-US" dirty="0"/>
              <a:t>In More Info Tab we will add a Simple Form.</a:t>
            </a:r>
          </a:p>
          <a:p>
            <a:r>
              <a:rPr lang="en-US" dirty="0"/>
              <a:t>In Supplier Tab will add a empty table for now and in Cities tab  a plain text field.</a:t>
            </a:r>
          </a:p>
          <a:p>
            <a:endParaRPr lang="en-US" dirty="0"/>
          </a:p>
          <a:p>
            <a:r>
              <a:rPr lang="en-US" dirty="0"/>
              <a:t>Exercise code/resources:-</a:t>
            </a:r>
          </a:p>
          <a:p>
            <a:pPr marL="285750" indent="-285750">
              <a:buFontTx/>
              <a:buChar char="-"/>
            </a:pPr>
            <a:r>
              <a:rPr lang="en-US" dirty="0">
                <a:hlinkClick r:id="rId4"/>
              </a:rPr>
              <a:t>View2.view.xml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170" name="Picture 2" descr="Icon Tab Bar | SAP Fiori Design Guidelines">
            <a:extLst>
              <a:ext uri="{FF2B5EF4-FFF2-40B4-BE49-F238E27FC236}">
                <a16:creationId xmlns:a16="http://schemas.microsoft.com/office/drawing/2014/main" id="{5C7DF8F4-D7D9-4A74-A78F-D58D51CFF6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498863"/>
            <a:ext cx="4838700"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453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ropdown menu concept illustration Free Vector">
            <a:extLst>
              <a:ext uri="{FF2B5EF4-FFF2-40B4-BE49-F238E27FC236}">
                <a16:creationId xmlns:a16="http://schemas.microsoft.com/office/drawing/2014/main" id="{4A432A7F-6BAD-46D3-862D-495B45B71A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5470" y="2139480"/>
            <a:ext cx="3816212" cy="3816212"/>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Drop Downs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UI5 provides us different type of Dropdowns like Select box, ComboBox and MultiComboBox etc.</a:t>
            </a:r>
          </a:p>
          <a:p>
            <a:endParaRPr lang="en-US" dirty="0"/>
          </a:p>
          <a:p>
            <a:r>
              <a:rPr lang="en-US" dirty="0"/>
              <a:t>In this Exercise we will add there three controls in the Cities tab in View2 and bind these controls with our cities data model.</a:t>
            </a:r>
          </a:p>
          <a:p>
            <a:endParaRPr lang="en-US" dirty="0"/>
          </a:p>
          <a:p>
            <a:r>
              <a:rPr lang="en-US" dirty="0"/>
              <a:t>Exercise code/resources:</a:t>
            </a:r>
          </a:p>
          <a:p>
            <a:pPr marL="285750" indent="-285750">
              <a:buFontTx/>
              <a:buChar char="-"/>
            </a:pPr>
            <a:r>
              <a:rPr lang="en-US" dirty="0">
                <a:hlinkClick r:id="rId4"/>
              </a:rPr>
              <a:t>View2.view.xml</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614021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30353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master Detail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89029"/>
            <a:ext cx="11161643" cy="3970318"/>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solidFill>
                  <a:srgbClr val="333333"/>
                </a:solidFill>
                <a:effectLst/>
                <a:latin typeface="Calibri (Body)"/>
              </a:rPr>
              <a:t>The </a:t>
            </a:r>
            <a:r>
              <a:rPr lang="en-US" b="1" i="0" dirty="0">
                <a:solidFill>
                  <a:srgbClr val="333333"/>
                </a:solidFill>
                <a:effectLst/>
                <a:latin typeface="Calibri (Body)"/>
              </a:rPr>
              <a:t>SAPUI5 Master-Detail Worklist Application</a:t>
            </a:r>
            <a:r>
              <a:rPr lang="en-US" b="0" i="0" dirty="0">
                <a:solidFill>
                  <a:srgbClr val="333333"/>
                </a:solidFill>
                <a:effectLst/>
                <a:latin typeface="Calibri (Body)"/>
              </a:rPr>
              <a:t> template implements a typical split-screen layout, one of the design patterns that is specified by the SAP Fiori Design Guidelines.</a:t>
            </a:r>
          </a:p>
          <a:p>
            <a:pPr marL="285750" indent="-285750" algn="just">
              <a:buFont typeface="Wingdings" panose="05000000000000000000" pitchFamily="2" charset="2"/>
              <a:buChar char="Ø"/>
            </a:pPr>
            <a:r>
              <a:rPr lang="en-US" b="0" i="0" dirty="0">
                <a:solidFill>
                  <a:srgbClr val="333333"/>
                </a:solidFill>
                <a:effectLst/>
                <a:latin typeface="Calibri (Body)"/>
              </a:rPr>
              <a:t>The split-screen layout is optimized for displaying and processing a list of items. On the left side of the screen, users can quickly scan and navigate through the list. On the right side, they then see the details of the selected item, and can trigger related actions or edit the data.</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The main control of this app is the </a:t>
            </a:r>
            <a:r>
              <a:rPr kumimoji="0" lang="en-US" altLang="en-US" b="0" i="0" u="none" strike="noStrike" cap="none" normalizeH="0" baseline="0" dirty="0" err="1">
                <a:ln>
                  <a:noFill/>
                </a:ln>
                <a:solidFill>
                  <a:srgbClr val="333333"/>
                </a:solidFill>
                <a:effectLst/>
                <a:latin typeface="Calibri (Body)"/>
                <a:cs typeface="Courier New" panose="02070309020205020404" pitchFamily="49" charset="0"/>
              </a:rPr>
              <a:t>sap.m.SplitApp</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control that displays the </a:t>
            </a:r>
            <a:r>
              <a:rPr kumimoji="0" lang="en-US" altLang="en-US" b="1" i="0" u="none" strike="noStrike" cap="none" normalizeH="0" baseline="0" dirty="0">
                <a:ln>
                  <a:noFill/>
                </a:ln>
                <a:solidFill>
                  <a:srgbClr val="050505"/>
                </a:solidFill>
                <a:effectLst/>
                <a:latin typeface="Calibri (Body)"/>
              </a:rPr>
              <a:t>Master</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view with a list of objects on the left side and the </a:t>
            </a:r>
            <a:r>
              <a:rPr kumimoji="0" lang="en-US" altLang="en-US" b="1" i="0" u="none" strike="noStrike" cap="none" normalizeH="0" baseline="0" dirty="0">
                <a:ln>
                  <a:noFill/>
                </a:ln>
                <a:solidFill>
                  <a:srgbClr val="050505"/>
                </a:solidFill>
                <a:effectLst/>
                <a:latin typeface="Calibri (Body)"/>
              </a:rPr>
              <a:t>Detail</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view on the right side. When the user presses an object in the master list, the detail page is updated with the context of the selected item.</a:t>
            </a:r>
            <a:r>
              <a:rPr kumimoji="0" lang="en-US" altLang="en-US" b="0" i="0" u="none" strike="noStrike" cap="none" normalizeH="0" baseline="0" dirty="0">
                <a:ln>
                  <a:noFill/>
                </a:ln>
                <a:solidFill>
                  <a:schemeClr val="tx1"/>
                </a:solidFill>
                <a:effectLst/>
                <a:latin typeface="Calibri (Body)"/>
              </a:rPr>
              <a:t> </a:t>
            </a:r>
          </a:p>
          <a:p>
            <a:pPr marL="285750" indent="-285750" algn="just">
              <a:buFont typeface="Wingdings" panose="05000000000000000000" pitchFamily="2" charset="2"/>
              <a:buChar char="Ø"/>
            </a:pPr>
            <a:r>
              <a:rPr lang="en-US" b="0" i="0" dirty="0">
                <a:solidFill>
                  <a:srgbClr val="333333"/>
                </a:solidFill>
                <a:effectLst/>
                <a:latin typeface="Calibri (Body)"/>
              </a:rPr>
              <a:t>The </a:t>
            </a:r>
            <a:r>
              <a:rPr lang="en-US" b="1" i="0" dirty="0">
                <a:solidFill>
                  <a:srgbClr val="050505"/>
                </a:solidFill>
                <a:effectLst/>
                <a:latin typeface="Calibri (Body)"/>
              </a:rPr>
              <a:t>Master</a:t>
            </a:r>
            <a:r>
              <a:rPr lang="en-US" b="0" i="0" dirty="0">
                <a:solidFill>
                  <a:srgbClr val="333333"/>
                </a:solidFill>
                <a:effectLst/>
                <a:latin typeface="Calibri (Body)"/>
              </a:rPr>
              <a:t> view shows the current number of items and a search field that can be used to search through the list items. The number of items are updated automatically and the search filters for a preconfigured field of the list.</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The </a:t>
            </a:r>
            <a:r>
              <a:rPr kumimoji="0" lang="en-US" altLang="en-US" b="1" i="0" u="none" strike="noStrike" cap="none" normalizeH="0" baseline="0" dirty="0">
                <a:ln>
                  <a:noFill/>
                </a:ln>
                <a:solidFill>
                  <a:srgbClr val="050505"/>
                </a:solidFill>
                <a:effectLst/>
                <a:latin typeface="Calibri (Body)"/>
              </a:rPr>
              <a:t>Detail</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page contains a simple object header displaying more details for the selected object, an empty </a:t>
            </a:r>
            <a:r>
              <a:rPr kumimoji="0" lang="en-US" altLang="en-US" b="0" i="0" u="none" strike="noStrike" cap="none" normalizeH="0" baseline="0" dirty="0" err="1">
                <a:ln>
                  <a:noFill/>
                </a:ln>
                <a:solidFill>
                  <a:srgbClr val="333333"/>
                </a:solidFill>
                <a:effectLst/>
                <a:latin typeface="Calibri (Body)"/>
                <a:cs typeface="Courier New" panose="02070309020205020404" pitchFamily="49" charset="0"/>
              </a:rPr>
              <a:t>sap.m.IconTabBar</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that can be enriched with custom app content, and a table of line items that are associated to the selected object in the data model.</a:t>
            </a:r>
            <a:r>
              <a:rPr kumimoji="0" lang="en-US" altLang="en-US" b="0" i="0" u="none" strike="noStrike" cap="none" normalizeH="0" baseline="0" dirty="0">
                <a:ln>
                  <a:noFill/>
                </a:ln>
                <a:solidFill>
                  <a:schemeClr val="tx1"/>
                </a:solidFill>
                <a:effectLst/>
                <a:latin typeface="Calibri (Body)"/>
              </a:rPr>
              <a:t> </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1AD00889-9D5B-48C7-B3E7-FA2F6DC93DBF}"/>
              </a:ext>
            </a:extLst>
          </p:cNvPr>
          <p:cNvPicPr>
            <a:picLocks noChangeAspect="1"/>
          </p:cNvPicPr>
          <p:nvPr/>
        </p:nvPicPr>
        <p:blipFill>
          <a:blip r:embed="rId3"/>
          <a:stretch>
            <a:fillRect/>
          </a:stretch>
        </p:blipFill>
        <p:spPr>
          <a:xfrm>
            <a:off x="5761383" y="4157073"/>
            <a:ext cx="5423452" cy="2629724"/>
          </a:xfrm>
          <a:prstGeom prst="rect">
            <a:avLst/>
          </a:prstGeom>
        </p:spPr>
      </p:pic>
    </p:spTree>
    <p:extLst>
      <p:ext uri="{BB962C8B-B14F-4D97-AF65-F5344CB8AC3E}">
        <p14:creationId xmlns:p14="http://schemas.microsoft.com/office/powerpoint/2010/main" val="3220846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Programmer working on web development code. engineer programming in python, php and java script on computer. Free Vector">
            <a:extLst>
              <a:ext uri="{FF2B5EF4-FFF2-40B4-BE49-F238E27FC236}">
                <a16:creationId xmlns:a16="http://schemas.microsoft.com/office/drawing/2014/main" id="{1251C204-2DD0-4773-9744-8C9902F86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377" y="1666336"/>
            <a:ext cx="5962650" cy="47625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make our application a master detail Application. For this Exercise we will change our App view.</a:t>
            </a:r>
          </a:p>
          <a:p>
            <a:r>
              <a:rPr lang="en-US" dirty="0"/>
              <a:t>In app view instead for using App control we will use Split App control.</a:t>
            </a:r>
          </a:p>
          <a:p>
            <a:endParaRPr lang="en-US" dirty="0"/>
          </a:p>
          <a:p>
            <a:r>
              <a:rPr lang="en-US" dirty="0"/>
              <a:t>Exercise code/resources:-</a:t>
            </a:r>
          </a:p>
          <a:p>
            <a:pPr marL="285750" indent="-285750">
              <a:buFontTx/>
              <a:buChar char="-"/>
            </a:pPr>
            <a:r>
              <a:rPr lang="en-US" dirty="0">
                <a:hlinkClick r:id="rId4"/>
              </a:rPr>
              <a:t>App.view.xml</a:t>
            </a:r>
            <a:endParaRPr lang="en-US" dirty="0"/>
          </a:p>
          <a:p>
            <a:pPr marL="285750" indent="-285750">
              <a:buFontTx/>
              <a:buChar char="-"/>
            </a:pPr>
            <a:r>
              <a:rPr lang="en-US" dirty="0">
                <a:hlinkClick r:id="rId5"/>
              </a:rPr>
              <a:t>Component.js</a:t>
            </a:r>
            <a:endParaRPr lang="en-US" dirty="0"/>
          </a:p>
          <a:p>
            <a:pPr marL="285750" indent="-285750">
              <a:buFontTx/>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019154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44494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Problem in our Fiori Like App - Navigation</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441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we press browser back and forward button, they should work correctly. Basically the back button should load the immediate back step just before navigation.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a internet failure happens, before that we were at a particular state of the app and when app comes back online or refresh happens the app starts all over again, this will be annoying to user.</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we copy URL of our app and give it to someone, we were at a deeper navigation of an app. When we give the URL to them, it should reload the state of the application. Like AMAZON, FB PROFILE.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Instantiating view at the beginning is a high cost of memory consumption. When we go to a particular screen only then we need to create view object.</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There is no standard followed to create view objects, each developer may write view codes inside different files eventually making is hard for fellow developers/successors to maintain the software.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function to create view object sap.ui.view is deprecated.</a:t>
            </a:r>
          </a:p>
          <a:p>
            <a:pPr marL="342900" indent="-342900" defTabSz="914126">
              <a:buFont typeface="Wingdings" panose="05000000000000000000" pitchFamily="2" charset="2"/>
              <a:buChar char="ü"/>
            </a:pPr>
            <a:r>
              <a:rPr lang="en-US" sz="1799" dirty="0">
                <a:solidFill>
                  <a:prstClr val="black"/>
                </a:solidFill>
                <a:latin typeface="Calibri"/>
              </a:rPr>
              <a:t>A developer can create view objects in Fiori app at different places. This makes very hard for successor to take handover of these apps because they all are built differently eventually the same work. Missing standard.</a:t>
            </a:r>
          </a:p>
          <a:p>
            <a:pPr marL="342900" indent="-342900" defTabSz="914126">
              <a:buFont typeface="Wingdings" panose="05000000000000000000" pitchFamily="2" charset="2"/>
              <a:buChar char="ü"/>
            </a:pPr>
            <a:r>
              <a:rPr lang="en-US" sz="1799" dirty="0">
                <a:solidFill>
                  <a:prstClr val="black"/>
                </a:solidFill>
                <a:latin typeface="Calibri"/>
              </a:rPr>
              <a:t>All the view objects are created at once, there is no guarantee that a user will go to our view or not still we consume memory by creating them.</a:t>
            </a:r>
          </a:p>
          <a:p>
            <a:pPr marL="342900" indent="-342900" defTabSz="914126">
              <a:buFont typeface="Wingdings" panose="05000000000000000000" pitchFamily="2" charset="2"/>
              <a:buChar char="ü"/>
            </a:pPr>
            <a:r>
              <a:rPr lang="en-US" sz="1799" dirty="0">
                <a:solidFill>
                  <a:prstClr val="black"/>
                </a:solidFill>
                <a:latin typeface="Calibri"/>
              </a:rPr>
              <a:t>We have merged the code of one view inside another view, this brings tight coupling which makes it vary hard in future to decouple code and manage it.</a:t>
            </a:r>
          </a:p>
          <a:p>
            <a:pPr marL="342900" indent="-342900" defTabSz="914126">
              <a:buFont typeface="Wingdings" panose="05000000000000000000" pitchFamily="2" charset="2"/>
              <a:buChar char="ü"/>
            </a:pPr>
            <a:r>
              <a:rPr lang="en-US" sz="1799" dirty="0">
                <a:solidFill>
                  <a:prstClr val="black"/>
                </a:solidFill>
                <a:latin typeface="Calibri"/>
              </a:rPr>
              <a:t>I was reading online sap.ui.view is deprecated, why are we still using it, what is right way to create my view object.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071020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Router and Routing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B5F46A9B-964D-4970-B419-C680E5125E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4871" y="1723292"/>
            <a:ext cx="4071637" cy="3609838"/>
          </a:xfrm>
          <a:prstGeom prst="rect">
            <a:avLst/>
          </a:prstGeom>
        </p:spPr>
      </p:pic>
      <p:sp>
        <p:nvSpPr>
          <p:cNvPr id="9" name="TextBox 8">
            <a:extLst>
              <a:ext uri="{FF2B5EF4-FFF2-40B4-BE49-F238E27FC236}">
                <a16:creationId xmlns:a16="http://schemas.microsoft.com/office/drawing/2014/main" id="{101E7124-6B52-49A5-9C1A-A46D8C49AA12}"/>
              </a:ext>
            </a:extLst>
          </p:cNvPr>
          <p:cNvSpPr txBox="1"/>
          <p:nvPr/>
        </p:nvSpPr>
        <p:spPr>
          <a:xfrm>
            <a:off x="261764" y="779090"/>
            <a:ext cx="8017532" cy="2861040"/>
          </a:xfrm>
          <a:prstGeom prst="rect">
            <a:avLst/>
          </a:prstGeom>
          <a:noFill/>
        </p:spPr>
        <p:txBody>
          <a:bodyPr wrap="square">
            <a:spAutoFit/>
          </a:bodyPr>
          <a:lstStyle/>
          <a:p>
            <a:pPr algn="just" defTabSz="914126"/>
            <a:r>
              <a:rPr lang="en-US" sz="1799" dirty="0">
                <a:solidFill>
                  <a:prstClr val="black"/>
                </a:solidFill>
                <a:latin typeface="Calibri"/>
              </a:rPr>
              <a:t>Router is a class provided by SAP and its object is readily available with the base class of Component. It will be responsible for creating our view objects as well as navigation of entire app. In past, we used to use event bus concept.</a:t>
            </a:r>
          </a:p>
          <a:p>
            <a:pPr algn="just" defTabSz="914126"/>
            <a:r>
              <a:rPr lang="en-US" sz="1799" b="1" dirty="0">
                <a:solidFill>
                  <a:prstClr val="black"/>
                </a:solidFill>
                <a:latin typeface="Calibri"/>
              </a:rPr>
              <a:t>Steps :</a:t>
            </a:r>
          </a:p>
          <a:p>
            <a:pPr marL="342900" indent="-342900" algn="just" defTabSz="914126">
              <a:buAutoNum type="arabicPeriod"/>
            </a:pPr>
            <a:r>
              <a:rPr lang="en-US" sz="1799" dirty="0">
                <a:solidFill>
                  <a:prstClr val="black"/>
                </a:solidFill>
                <a:latin typeface="Calibri"/>
              </a:rPr>
              <a:t>We need to get the router object in Component JS from its base</a:t>
            </a:r>
          </a:p>
          <a:p>
            <a:pPr marL="342900" indent="-342900" algn="just" defTabSz="914126">
              <a:buAutoNum type="arabicPeriod"/>
            </a:pPr>
            <a:r>
              <a:rPr lang="en-US" sz="1799" dirty="0">
                <a:solidFill>
                  <a:prstClr val="black"/>
                </a:solidFill>
                <a:latin typeface="Calibri"/>
              </a:rPr>
              <a:t>Call initialize method using this object</a:t>
            </a:r>
          </a:p>
          <a:p>
            <a:pPr marL="342900" indent="-342900" algn="just" defTabSz="914126">
              <a:buAutoNum type="arabicPeriod"/>
            </a:pPr>
            <a:r>
              <a:rPr lang="en-US" sz="1799" dirty="0">
                <a:solidFill>
                  <a:prstClr val="black"/>
                </a:solidFill>
                <a:latin typeface="Calibri"/>
              </a:rPr>
              <a:t>The initialize method will SCAN manifest.json to find the routing configuration</a:t>
            </a:r>
          </a:p>
          <a:p>
            <a:pPr marL="342900" indent="-342900" algn="just" defTabSz="914126">
              <a:buAutoNum type="arabicPeriod"/>
            </a:pPr>
            <a:r>
              <a:rPr lang="en-US" sz="1799" dirty="0">
                <a:solidFill>
                  <a:prstClr val="black"/>
                </a:solidFill>
                <a:latin typeface="Calibri"/>
              </a:rPr>
              <a:t>Define the rootView configuration which will initialize our App.view.xml</a:t>
            </a:r>
          </a:p>
          <a:p>
            <a:pPr marL="342900" indent="-342900" algn="just" defTabSz="914126">
              <a:buAutoNum type="arabicPeriod"/>
            </a:pPr>
            <a:r>
              <a:rPr lang="en-US" sz="1799" dirty="0">
                <a:solidFill>
                  <a:prstClr val="black"/>
                </a:solidFill>
                <a:latin typeface="Calibri"/>
              </a:rPr>
              <a:t>Define the route configuration and targets to initialize and setup our navigation path between views</a:t>
            </a:r>
          </a:p>
        </p:txBody>
      </p:sp>
      <p:pic>
        <p:nvPicPr>
          <p:cNvPr id="2050" name="Picture 2" descr="Toruk Makto - Avatar by Vani-Fox | Pandora avatar, Avatar movie, Avatar  poster">
            <a:extLst>
              <a:ext uri="{FF2B5EF4-FFF2-40B4-BE49-F238E27FC236}">
                <a16:creationId xmlns:a16="http://schemas.microsoft.com/office/drawing/2014/main" id="{88C86D0E-EC7A-41E1-8B5B-1CFC5E1126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735" y="3766930"/>
            <a:ext cx="3597965" cy="2698474"/>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D6B1BD7B-6B01-47DE-8E15-8F06EEC7B7EB}"/>
              </a:ext>
            </a:extLst>
          </p:cNvPr>
          <p:cNvSpPr/>
          <p:nvPr/>
        </p:nvSpPr>
        <p:spPr>
          <a:xfrm>
            <a:off x="4270530" y="4929809"/>
            <a:ext cx="1176113" cy="4033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3508C00-DA99-4995-94A9-878B13D82F68}"/>
              </a:ext>
            </a:extLst>
          </p:cNvPr>
          <p:cNvSpPr txBox="1"/>
          <p:nvPr/>
        </p:nvSpPr>
        <p:spPr>
          <a:xfrm>
            <a:off x="5665304" y="4691270"/>
            <a:ext cx="2179567" cy="769441"/>
          </a:xfrm>
          <a:prstGeom prst="rect">
            <a:avLst/>
          </a:prstGeom>
          <a:noFill/>
        </p:spPr>
        <p:txBody>
          <a:bodyPr wrap="square" rtlCol="0">
            <a:spAutoFit/>
          </a:bodyPr>
          <a:lstStyle/>
          <a:p>
            <a:r>
              <a:rPr lang="en-US" sz="4400" dirty="0"/>
              <a:t>Router</a:t>
            </a:r>
            <a:endParaRPr lang="en-US" dirty="0"/>
          </a:p>
        </p:txBody>
      </p:sp>
    </p:spTree>
    <p:extLst>
      <p:ext uri="{BB962C8B-B14F-4D97-AF65-F5344CB8AC3E}">
        <p14:creationId xmlns:p14="http://schemas.microsoft.com/office/powerpoint/2010/main" val="1772333838"/>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10495</TotalTime>
  <Words>2310</Words>
  <Application>Microsoft Office PowerPoint</Application>
  <PresentationFormat>Widescreen</PresentationFormat>
  <Paragraphs>181</Paragraphs>
  <Slides>22</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72</vt:lpstr>
      <vt:lpstr>Arial</vt:lpstr>
      <vt:lpstr>Calibri</vt:lpstr>
      <vt:lpstr>Calibri (Body)</vt:lpstr>
      <vt:lpstr>Calibri Light</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698</cp:revision>
  <dcterms:created xsi:type="dcterms:W3CDTF">2016-07-10T03:33:26Z</dcterms:created>
  <dcterms:modified xsi:type="dcterms:W3CDTF">2022-01-29T14:34:18Z</dcterms:modified>
</cp:coreProperties>
</file>